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87" r:id="rId5"/>
    <p:sldId id="290" r:id="rId6"/>
    <p:sldId id="288" r:id="rId7"/>
    <p:sldId id="2748" r:id="rId8"/>
    <p:sldId id="2797" r:id="rId9"/>
    <p:sldId id="262" r:id="rId10"/>
    <p:sldId id="273" r:id="rId11"/>
    <p:sldId id="271" r:id="rId12"/>
    <p:sldId id="270" r:id="rId13"/>
    <p:sldId id="305" r:id="rId14"/>
    <p:sldId id="2796" r:id="rId15"/>
    <p:sldId id="2794" r:id="rId16"/>
    <p:sldId id="289" r:id="rId17"/>
    <p:sldId id="302" r:id="rId18"/>
    <p:sldId id="306" r:id="rId19"/>
    <p:sldId id="298" r:id="rId20"/>
    <p:sldId id="279" r:id="rId21"/>
    <p:sldId id="307" r:id="rId22"/>
    <p:sldId id="308" r:id="rId23"/>
    <p:sldId id="27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EBD52-0D28-4034-935D-2C0FAAD60E6F}" v="142" dt="2025-11-07T03:17:07.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58" autoAdjust="0"/>
  </p:normalViewPr>
  <p:slideViewPr>
    <p:cSldViewPr snapToGrid="0">
      <p:cViewPr varScale="1">
        <p:scale>
          <a:sx n="73" d="100"/>
          <a:sy n="73" d="100"/>
        </p:scale>
        <p:origin x="3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Bow" userId="S::karen.bow@nhvr.gov.au::98721e63-86e1-4b68-ad0f-a36a73cfa347" providerId="AD" clId="Web-{0C6EBD52-0D28-4034-935D-2C0FAAD60E6F}"/>
    <pc:docChg chg="addSld delSld modSld">
      <pc:chgData name="Karen Bow" userId="S::karen.bow@nhvr.gov.au::98721e63-86e1-4b68-ad0f-a36a73cfa347" providerId="AD" clId="Web-{0C6EBD52-0D28-4034-935D-2C0FAAD60E6F}" dt="2025-11-07T03:18:34.026" v="1165"/>
      <pc:docMkLst>
        <pc:docMk/>
      </pc:docMkLst>
      <pc:sldChg chg="delSp modSp modNotes">
        <pc:chgData name="Karen Bow" userId="S::karen.bow@nhvr.gov.au::98721e63-86e1-4b68-ad0f-a36a73cfa347" providerId="AD" clId="Web-{0C6EBD52-0D28-4034-935D-2C0FAAD60E6F}" dt="2025-11-07T02:47:53.093" v="946"/>
        <pc:sldMkLst>
          <pc:docMk/>
          <pc:sldMk cId="3367954835" sldId="262"/>
        </pc:sldMkLst>
        <pc:spChg chg="del">
          <ac:chgData name="Karen Bow" userId="S::karen.bow@nhvr.gov.au::98721e63-86e1-4b68-ad0f-a36a73cfa347" providerId="AD" clId="Web-{0C6EBD52-0D28-4034-935D-2C0FAAD60E6F}" dt="2025-11-07T02:47:53.093" v="946"/>
          <ac:spMkLst>
            <pc:docMk/>
            <pc:sldMk cId="3367954835" sldId="262"/>
            <ac:spMk id="3" creationId="{47F9A9FA-B48C-DED3-A18C-63D8A92D9B19}"/>
          </ac:spMkLst>
        </pc:spChg>
        <pc:spChg chg="mod">
          <ac:chgData name="Karen Bow" userId="S::karen.bow@nhvr.gov.au::98721e63-86e1-4b68-ad0f-a36a73cfa347" providerId="AD" clId="Web-{0C6EBD52-0D28-4034-935D-2C0FAAD60E6F}" dt="2025-11-07T02:25:37.483" v="557" actId="20577"/>
          <ac:spMkLst>
            <pc:docMk/>
            <pc:sldMk cId="3367954835" sldId="262"/>
            <ac:spMk id="10" creationId="{AD24B1DA-A666-46C5-BC57-4C2CB3E9E8DB}"/>
          </ac:spMkLst>
        </pc:spChg>
      </pc:sldChg>
      <pc:sldChg chg="delSp modSp modNotes">
        <pc:chgData name="Karen Bow" userId="S::karen.bow@nhvr.gov.au::98721e63-86e1-4b68-ad0f-a36a73cfa347" providerId="AD" clId="Web-{0C6EBD52-0D28-4034-935D-2C0FAAD60E6F}" dt="2025-11-07T02:49:02.719" v="956"/>
        <pc:sldMkLst>
          <pc:docMk/>
          <pc:sldMk cId="3174105239" sldId="270"/>
        </pc:sldMkLst>
        <pc:spChg chg="del mod">
          <ac:chgData name="Karen Bow" userId="S::karen.bow@nhvr.gov.au::98721e63-86e1-4b68-ad0f-a36a73cfa347" providerId="AD" clId="Web-{0C6EBD52-0D28-4034-935D-2C0FAAD60E6F}" dt="2025-11-07T02:46:56.514" v="940"/>
          <ac:spMkLst>
            <pc:docMk/>
            <pc:sldMk cId="3174105239" sldId="270"/>
            <ac:spMk id="3" creationId="{BC5B9C07-FA94-FA42-B983-F7F68ECC926A}"/>
          </ac:spMkLst>
        </pc:spChg>
      </pc:sldChg>
      <pc:sldChg chg="delSp modNotes">
        <pc:chgData name="Karen Bow" userId="S::karen.bow@nhvr.gov.au::98721e63-86e1-4b68-ad0f-a36a73cfa347" providerId="AD" clId="Web-{0C6EBD52-0D28-4034-935D-2C0FAAD60E6F}" dt="2025-11-07T02:47:05.124" v="941"/>
        <pc:sldMkLst>
          <pc:docMk/>
          <pc:sldMk cId="735257398" sldId="271"/>
        </pc:sldMkLst>
        <pc:spChg chg="del">
          <ac:chgData name="Karen Bow" userId="S::karen.bow@nhvr.gov.au::98721e63-86e1-4b68-ad0f-a36a73cfa347" providerId="AD" clId="Web-{0C6EBD52-0D28-4034-935D-2C0FAAD60E6F}" dt="2025-11-07T02:47:05.124" v="941"/>
          <ac:spMkLst>
            <pc:docMk/>
            <pc:sldMk cId="735257398" sldId="271"/>
            <ac:spMk id="3" creationId="{1605AB0D-9ED3-D82E-53BE-8D60CF66F59A}"/>
          </ac:spMkLst>
        </pc:spChg>
      </pc:sldChg>
      <pc:sldChg chg="delSp modNotes">
        <pc:chgData name="Karen Bow" userId="S::karen.bow@nhvr.gov.au::98721e63-86e1-4b68-ad0f-a36a73cfa347" providerId="AD" clId="Web-{0C6EBD52-0D28-4034-935D-2C0FAAD60E6F}" dt="2025-11-07T02:48:01.155" v="947"/>
        <pc:sldMkLst>
          <pc:docMk/>
          <pc:sldMk cId="2634514923" sldId="273"/>
        </pc:sldMkLst>
        <pc:spChg chg="del">
          <ac:chgData name="Karen Bow" userId="S::karen.bow@nhvr.gov.au::98721e63-86e1-4b68-ad0f-a36a73cfa347" providerId="AD" clId="Web-{0C6EBD52-0D28-4034-935D-2C0FAAD60E6F}" dt="2025-11-07T02:48:01.155" v="947"/>
          <ac:spMkLst>
            <pc:docMk/>
            <pc:sldMk cId="2634514923" sldId="273"/>
            <ac:spMk id="3" creationId="{88147B9B-5256-1E69-33D1-82A8280E42AB}"/>
          </ac:spMkLst>
        </pc:spChg>
      </pc:sldChg>
      <pc:sldChg chg="delSp modNotes">
        <pc:chgData name="Karen Bow" userId="S::karen.bow@nhvr.gov.au::98721e63-86e1-4b68-ad0f-a36a73cfa347" providerId="AD" clId="Web-{0C6EBD52-0D28-4034-935D-2C0FAAD60E6F}" dt="2025-11-07T03:18:23.245" v="1163"/>
        <pc:sldMkLst>
          <pc:docMk/>
          <pc:sldMk cId="266282447" sldId="279"/>
        </pc:sldMkLst>
        <pc:spChg chg="del">
          <ac:chgData name="Karen Bow" userId="S::karen.bow@nhvr.gov.au::98721e63-86e1-4b68-ad0f-a36a73cfa347" providerId="AD" clId="Web-{0C6EBD52-0D28-4034-935D-2C0FAAD60E6F}" dt="2025-11-07T03:11:57.440" v="1130"/>
          <ac:spMkLst>
            <pc:docMk/>
            <pc:sldMk cId="266282447" sldId="279"/>
            <ac:spMk id="3" creationId="{12022EED-A1E7-EEE8-BD6E-AA56962CE0CD}"/>
          </ac:spMkLst>
        </pc:spChg>
      </pc:sldChg>
      <pc:sldChg chg="delSp">
        <pc:chgData name="Karen Bow" userId="S::karen.bow@nhvr.gov.au::98721e63-86e1-4b68-ad0f-a36a73cfa347" providerId="AD" clId="Web-{0C6EBD52-0D28-4034-935D-2C0FAAD60E6F}" dt="2025-11-07T02:47:13.967" v="942"/>
        <pc:sldMkLst>
          <pc:docMk/>
          <pc:sldMk cId="487744977" sldId="287"/>
        </pc:sldMkLst>
        <pc:spChg chg="del">
          <ac:chgData name="Karen Bow" userId="S::karen.bow@nhvr.gov.au::98721e63-86e1-4b68-ad0f-a36a73cfa347" providerId="AD" clId="Web-{0C6EBD52-0D28-4034-935D-2C0FAAD60E6F}" dt="2025-11-07T02:47:13.967" v="942"/>
          <ac:spMkLst>
            <pc:docMk/>
            <pc:sldMk cId="487744977" sldId="287"/>
            <ac:spMk id="3" creationId="{86E2EA51-1023-8AA8-5762-0E0D773CA010}"/>
          </ac:spMkLst>
        </pc:spChg>
      </pc:sldChg>
      <pc:sldChg chg="delSp modNotes">
        <pc:chgData name="Karen Bow" userId="S::karen.bow@nhvr.gov.au::98721e63-86e1-4b68-ad0f-a36a73cfa347" providerId="AD" clId="Web-{0C6EBD52-0D28-4034-935D-2C0FAAD60E6F}" dt="2025-11-07T02:47:29.202" v="944"/>
        <pc:sldMkLst>
          <pc:docMk/>
          <pc:sldMk cId="1725657671" sldId="288"/>
        </pc:sldMkLst>
        <pc:spChg chg="del">
          <ac:chgData name="Karen Bow" userId="S::karen.bow@nhvr.gov.au::98721e63-86e1-4b68-ad0f-a36a73cfa347" providerId="AD" clId="Web-{0C6EBD52-0D28-4034-935D-2C0FAAD60E6F}" dt="2025-11-07T02:47:29.202" v="944"/>
          <ac:spMkLst>
            <pc:docMk/>
            <pc:sldMk cId="1725657671" sldId="288"/>
            <ac:spMk id="2" creationId="{F989AF6F-7866-D2EE-1BCB-9DEF80D37E33}"/>
          </ac:spMkLst>
        </pc:spChg>
      </pc:sldChg>
      <pc:sldChg chg="delSp modNotes">
        <pc:chgData name="Karen Bow" userId="S::karen.bow@nhvr.gov.au::98721e63-86e1-4b68-ad0f-a36a73cfa347" providerId="AD" clId="Web-{0C6EBD52-0D28-4034-935D-2C0FAAD60E6F}" dt="2025-11-07T03:12:56.409" v="1134"/>
        <pc:sldMkLst>
          <pc:docMk/>
          <pc:sldMk cId="4186969006" sldId="289"/>
        </pc:sldMkLst>
        <pc:spChg chg="del">
          <ac:chgData name="Karen Bow" userId="S::karen.bow@nhvr.gov.au::98721e63-86e1-4b68-ad0f-a36a73cfa347" providerId="AD" clId="Web-{0C6EBD52-0D28-4034-935D-2C0FAAD60E6F}" dt="2025-11-07T02:58:05.427" v="1028"/>
          <ac:spMkLst>
            <pc:docMk/>
            <pc:sldMk cId="4186969006" sldId="289"/>
            <ac:spMk id="2" creationId="{CD9BB14E-4BD7-F182-6902-6C9EF529DEC6}"/>
          </ac:spMkLst>
        </pc:spChg>
      </pc:sldChg>
      <pc:sldChg chg="delSp modNotes">
        <pc:chgData name="Karen Bow" userId="S::karen.bow@nhvr.gov.au::98721e63-86e1-4b68-ad0f-a36a73cfa347" providerId="AD" clId="Web-{0C6EBD52-0D28-4034-935D-2C0FAAD60E6F}" dt="2025-11-07T02:47:22.780" v="943"/>
        <pc:sldMkLst>
          <pc:docMk/>
          <pc:sldMk cId="1449092943" sldId="290"/>
        </pc:sldMkLst>
        <pc:spChg chg="del">
          <ac:chgData name="Karen Bow" userId="S::karen.bow@nhvr.gov.au::98721e63-86e1-4b68-ad0f-a36a73cfa347" providerId="AD" clId="Web-{0C6EBD52-0D28-4034-935D-2C0FAAD60E6F}" dt="2025-11-07T02:47:22.780" v="943"/>
          <ac:spMkLst>
            <pc:docMk/>
            <pc:sldMk cId="1449092943" sldId="290"/>
            <ac:spMk id="6" creationId="{2871C182-FA6D-0FF1-A604-850C0A53BB4B}"/>
          </ac:spMkLst>
        </pc:spChg>
      </pc:sldChg>
      <pc:sldChg chg="delSp modNotes">
        <pc:chgData name="Karen Bow" userId="S::karen.bow@nhvr.gov.au::98721e63-86e1-4b68-ad0f-a36a73cfa347" providerId="AD" clId="Web-{0C6EBD52-0D28-4034-935D-2C0FAAD60E6F}" dt="2025-11-07T03:15:50.366" v="1150"/>
        <pc:sldMkLst>
          <pc:docMk/>
          <pc:sldMk cId="2851154392" sldId="298"/>
        </pc:sldMkLst>
        <pc:spChg chg="del">
          <ac:chgData name="Karen Bow" userId="S::karen.bow@nhvr.gov.au::98721e63-86e1-4b68-ad0f-a36a73cfa347" providerId="AD" clId="Web-{0C6EBD52-0D28-4034-935D-2C0FAAD60E6F}" dt="2025-11-07T03:11:51.346" v="1129"/>
          <ac:spMkLst>
            <pc:docMk/>
            <pc:sldMk cId="2851154392" sldId="298"/>
            <ac:spMk id="3" creationId="{C09CB75F-5BB1-2D97-3F34-F410B58F2942}"/>
          </ac:spMkLst>
        </pc:spChg>
      </pc:sldChg>
      <pc:sldChg chg="delSp">
        <pc:chgData name="Karen Bow" userId="S::karen.bow@nhvr.gov.au::98721e63-86e1-4b68-ad0f-a36a73cfa347" providerId="AD" clId="Web-{0C6EBD52-0D28-4034-935D-2C0FAAD60E6F}" dt="2025-11-07T02:57:46.411" v="1026"/>
        <pc:sldMkLst>
          <pc:docMk/>
          <pc:sldMk cId="298137358" sldId="302"/>
        </pc:sldMkLst>
        <pc:spChg chg="del">
          <ac:chgData name="Karen Bow" userId="S::karen.bow@nhvr.gov.au::98721e63-86e1-4b68-ad0f-a36a73cfa347" providerId="AD" clId="Web-{0C6EBD52-0D28-4034-935D-2C0FAAD60E6F}" dt="2025-11-07T02:57:46.411" v="1026"/>
          <ac:spMkLst>
            <pc:docMk/>
            <pc:sldMk cId="298137358" sldId="302"/>
            <ac:spMk id="4" creationId="{82A4DC9E-7138-76D6-587F-BC2BAA93C436}"/>
          </ac:spMkLst>
        </pc:spChg>
      </pc:sldChg>
      <pc:sldChg chg="delSp">
        <pc:chgData name="Karen Bow" userId="S::karen.bow@nhvr.gov.au::98721e63-86e1-4b68-ad0f-a36a73cfa347" providerId="AD" clId="Web-{0C6EBD52-0D28-4034-935D-2C0FAAD60E6F}" dt="2025-11-07T03:01:02.214" v="1055"/>
        <pc:sldMkLst>
          <pc:docMk/>
          <pc:sldMk cId="1441869889" sldId="305"/>
        </pc:sldMkLst>
        <pc:spChg chg="del">
          <ac:chgData name="Karen Bow" userId="S::karen.bow@nhvr.gov.au::98721e63-86e1-4b68-ad0f-a36a73cfa347" providerId="AD" clId="Web-{0C6EBD52-0D28-4034-935D-2C0FAAD60E6F}" dt="2025-11-07T03:01:02.214" v="1055"/>
          <ac:spMkLst>
            <pc:docMk/>
            <pc:sldMk cId="1441869889" sldId="305"/>
            <ac:spMk id="3" creationId="{9541C4C2-FCD7-BEAC-20A7-9BCF74761CAB}"/>
          </ac:spMkLst>
        </pc:spChg>
      </pc:sldChg>
      <pc:sldChg chg="delSp">
        <pc:chgData name="Karen Bow" userId="S::karen.bow@nhvr.gov.au::98721e63-86e1-4b68-ad0f-a36a73cfa347" providerId="AD" clId="Web-{0C6EBD52-0D28-4034-935D-2C0FAAD60E6F}" dt="2025-11-07T02:57:52.443" v="1027"/>
        <pc:sldMkLst>
          <pc:docMk/>
          <pc:sldMk cId="1620921420" sldId="306"/>
        </pc:sldMkLst>
        <pc:spChg chg="del">
          <ac:chgData name="Karen Bow" userId="S::karen.bow@nhvr.gov.au::98721e63-86e1-4b68-ad0f-a36a73cfa347" providerId="AD" clId="Web-{0C6EBD52-0D28-4034-935D-2C0FAAD60E6F}" dt="2025-11-07T02:57:52.443" v="1027"/>
          <ac:spMkLst>
            <pc:docMk/>
            <pc:sldMk cId="1620921420" sldId="306"/>
            <ac:spMk id="4" creationId="{450AE9C5-E4FF-5498-B8F7-C6C48AD45BE4}"/>
          </ac:spMkLst>
        </pc:spChg>
      </pc:sldChg>
      <pc:sldChg chg="delSp modNotes">
        <pc:chgData name="Karen Bow" userId="S::karen.bow@nhvr.gov.au::98721e63-86e1-4b68-ad0f-a36a73cfa347" providerId="AD" clId="Web-{0C6EBD52-0D28-4034-935D-2C0FAAD60E6F}" dt="2025-11-07T03:18:34.026" v="1165"/>
        <pc:sldMkLst>
          <pc:docMk/>
          <pc:sldMk cId="3879123406" sldId="307"/>
        </pc:sldMkLst>
        <pc:spChg chg="del">
          <ac:chgData name="Karen Bow" userId="S::karen.bow@nhvr.gov.au::98721e63-86e1-4b68-ad0f-a36a73cfa347" providerId="AD" clId="Web-{0C6EBD52-0D28-4034-935D-2C0FAAD60E6F}" dt="2025-11-07T03:12:06.471" v="1131"/>
          <ac:spMkLst>
            <pc:docMk/>
            <pc:sldMk cId="3879123406" sldId="307"/>
            <ac:spMk id="3" creationId="{CCB081DA-F53A-2D45-65DD-72CB448B2A51}"/>
          </ac:spMkLst>
        </pc:spChg>
      </pc:sldChg>
      <pc:sldChg chg="delSp modNotes">
        <pc:chgData name="Karen Bow" userId="S::karen.bow@nhvr.gov.au::98721e63-86e1-4b68-ad0f-a36a73cfa347" providerId="AD" clId="Web-{0C6EBD52-0D28-4034-935D-2C0FAAD60E6F}" dt="2025-11-07T03:17:03.806" v="1151"/>
        <pc:sldMkLst>
          <pc:docMk/>
          <pc:sldMk cId="3473475437" sldId="308"/>
        </pc:sldMkLst>
        <pc:spChg chg="del">
          <ac:chgData name="Karen Bow" userId="S::karen.bow@nhvr.gov.au::98721e63-86e1-4b68-ad0f-a36a73cfa347" providerId="AD" clId="Web-{0C6EBD52-0D28-4034-935D-2C0FAAD60E6F}" dt="2025-11-07T03:12:13.971" v="1132"/>
          <ac:spMkLst>
            <pc:docMk/>
            <pc:sldMk cId="3473475437" sldId="308"/>
            <ac:spMk id="3" creationId="{D247BE2F-35DE-33C9-DFAC-AB7CA58FD32A}"/>
          </ac:spMkLst>
        </pc:spChg>
      </pc:sldChg>
      <pc:sldChg chg="delSp modNotes">
        <pc:chgData name="Karen Bow" userId="S::karen.bow@nhvr.gov.au::98721e63-86e1-4b68-ad0f-a36a73cfa347" providerId="AD" clId="Web-{0C6EBD52-0D28-4034-935D-2C0FAAD60E6F}" dt="2025-11-07T02:47:45.874" v="945"/>
        <pc:sldMkLst>
          <pc:docMk/>
          <pc:sldMk cId="1917443863" sldId="2748"/>
        </pc:sldMkLst>
        <pc:spChg chg="del">
          <ac:chgData name="Karen Bow" userId="S::karen.bow@nhvr.gov.au::98721e63-86e1-4b68-ad0f-a36a73cfa347" providerId="AD" clId="Web-{0C6EBD52-0D28-4034-935D-2C0FAAD60E6F}" dt="2025-11-07T02:47:45.874" v="945"/>
          <ac:spMkLst>
            <pc:docMk/>
            <pc:sldMk cId="1917443863" sldId="2748"/>
            <ac:spMk id="10" creationId="{F96DFBFC-7375-4CC2-BB9F-99D6A24055E0}"/>
          </ac:spMkLst>
        </pc:spChg>
      </pc:sldChg>
      <pc:sldChg chg="del">
        <pc:chgData name="Karen Bow" userId="S::karen.bow@nhvr.gov.au::98721e63-86e1-4b68-ad0f-a36a73cfa347" providerId="AD" clId="Web-{0C6EBD52-0D28-4034-935D-2C0FAAD60E6F}" dt="2025-11-07T02:56:27.613" v="1023"/>
        <pc:sldMkLst>
          <pc:docMk/>
          <pc:sldMk cId="228153680" sldId="2750"/>
        </pc:sldMkLst>
      </pc:sldChg>
      <pc:sldChg chg="del">
        <pc:chgData name="Karen Bow" userId="S::karen.bow@nhvr.gov.au::98721e63-86e1-4b68-ad0f-a36a73cfa347" providerId="AD" clId="Web-{0C6EBD52-0D28-4034-935D-2C0FAAD60E6F}" dt="2025-11-07T02:56:28.800" v="1024"/>
        <pc:sldMkLst>
          <pc:docMk/>
          <pc:sldMk cId="4145124850" sldId="2762"/>
        </pc:sldMkLst>
      </pc:sldChg>
      <pc:sldChg chg="del modNotes">
        <pc:chgData name="Karen Bow" userId="S::karen.bow@nhvr.gov.au::98721e63-86e1-4b68-ad0f-a36a73cfa347" providerId="AD" clId="Web-{0C6EBD52-0D28-4034-935D-2C0FAAD60E6F}" dt="2025-11-07T03:02:23.434" v="1061"/>
        <pc:sldMkLst>
          <pc:docMk/>
          <pc:sldMk cId="3317713363" sldId="2769"/>
        </pc:sldMkLst>
      </pc:sldChg>
      <pc:sldChg chg="del">
        <pc:chgData name="Karen Bow" userId="S::karen.bow@nhvr.gov.au::98721e63-86e1-4b68-ad0f-a36a73cfa347" providerId="AD" clId="Web-{0C6EBD52-0D28-4034-935D-2C0FAAD60E6F}" dt="2025-11-07T02:56:30.222" v="1025"/>
        <pc:sldMkLst>
          <pc:docMk/>
          <pc:sldMk cId="3394132722" sldId="2793"/>
        </pc:sldMkLst>
      </pc:sldChg>
      <pc:sldChg chg="delSp modNotes">
        <pc:chgData name="Karen Bow" userId="S::karen.bow@nhvr.gov.au::98721e63-86e1-4b68-ad0f-a36a73cfa347" providerId="AD" clId="Web-{0C6EBD52-0D28-4034-935D-2C0FAAD60E6F}" dt="2025-11-07T03:02:43.184" v="1064"/>
        <pc:sldMkLst>
          <pc:docMk/>
          <pc:sldMk cId="922371287" sldId="2794"/>
        </pc:sldMkLst>
        <pc:spChg chg="del">
          <ac:chgData name="Karen Bow" userId="S::karen.bow@nhvr.gov.au::98721e63-86e1-4b68-ad0f-a36a73cfa347" providerId="AD" clId="Web-{0C6EBD52-0D28-4034-935D-2C0FAAD60E6F}" dt="2025-11-07T03:02:30.387" v="1062"/>
          <ac:spMkLst>
            <pc:docMk/>
            <pc:sldMk cId="922371287" sldId="2794"/>
            <ac:spMk id="2" creationId="{C9DEA053-F9E2-5214-145E-DA15F91E599B}"/>
          </ac:spMkLst>
        </pc:spChg>
      </pc:sldChg>
      <pc:sldChg chg="delSp">
        <pc:chgData name="Karen Bow" userId="S::karen.bow@nhvr.gov.au::98721e63-86e1-4b68-ad0f-a36a73cfa347" providerId="AD" clId="Web-{0C6EBD52-0D28-4034-935D-2C0FAAD60E6F}" dt="2025-11-07T03:12:26.612" v="1133"/>
        <pc:sldMkLst>
          <pc:docMk/>
          <pc:sldMk cId="2715517502" sldId="2795"/>
        </pc:sldMkLst>
        <pc:spChg chg="del">
          <ac:chgData name="Karen Bow" userId="S::karen.bow@nhvr.gov.au::98721e63-86e1-4b68-ad0f-a36a73cfa347" providerId="AD" clId="Web-{0C6EBD52-0D28-4034-935D-2C0FAAD60E6F}" dt="2025-11-07T03:12:26.612" v="1133"/>
          <ac:spMkLst>
            <pc:docMk/>
            <pc:sldMk cId="2715517502" sldId="2795"/>
            <ac:spMk id="3" creationId="{86E2EA51-1023-8AA8-5762-0E0D773CA010}"/>
          </ac:spMkLst>
        </pc:spChg>
      </pc:sldChg>
      <pc:sldChg chg="addSp delSp modSp add replId modNotes">
        <pc:chgData name="Karen Bow" userId="S::karen.bow@nhvr.gov.au::98721e63-86e1-4b68-ad0f-a36a73cfa347" providerId="AD" clId="Web-{0C6EBD52-0D28-4034-935D-2C0FAAD60E6F}" dt="2025-11-07T03:11:28.580" v="1128" actId="14100"/>
        <pc:sldMkLst>
          <pc:docMk/>
          <pc:sldMk cId="3188026912" sldId="2796"/>
        </pc:sldMkLst>
        <pc:spChg chg="del">
          <ac:chgData name="Karen Bow" userId="S::karen.bow@nhvr.gov.au::98721e63-86e1-4b68-ad0f-a36a73cfa347" providerId="AD" clId="Web-{0C6EBD52-0D28-4034-935D-2C0FAAD60E6F}" dt="2025-11-07T02:58:33.694" v="1032"/>
          <ac:spMkLst>
            <pc:docMk/>
            <pc:sldMk cId="3188026912" sldId="2796"/>
            <ac:spMk id="2" creationId="{BC4EB051-9BC4-BD8D-D151-F9F4D68B5446}"/>
          </ac:spMkLst>
        </pc:spChg>
        <pc:spChg chg="del">
          <ac:chgData name="Karen Bow" userId="S::karen.bow@nhvr.gov.au::98721e63-86e1-4b68-ad0f-a36a73cfa347" providerId="AD" clId="Web-{0C6EBD52-0D28-4034-935D-2C0FAAD60E6F}" dt="2025-11-07T03:01:09.479" v="1056"/>
          <ac:spMkLst>
            <pc:docMk/>
            <pc:sldMk cId="3188026912" sldId="2796"/>
            <ac:spMk id="3" creationId="{FDB1D39D-749B-9058-1046-373F1C334D8B}"/>
          </ac:spMkLst>
        </pc:spChg>
        <pc:spChg chg="add del mod">
          <ac:chgData name="Karen Bow" userId="S::karen.bow@nhvr.gov.au::98721e63-86e1-4b68-ad0f-a36a73cfa347" providerId="AD" clId="Web-{0C6EBD52-0D28-4034-935D-2C0FAAD60E6F}" dt="2025-11-07T03:00:17.916" v="1052"/>
          <ac:spMkLst>
            <pc:docMk/>
            <pc:sldMk cId="3188026912" sldId="2796"/>
            <ac:spMk id="7" creationId="{80D15D06-88F8-F9CA-61DA-F245BF235D01}"/>
          </ac:spMkLst>
        </pc:spChg>
        <pc:spChg chg="add del mod">
          <ac:chgData name="Karen Bow" userId="S::karen.bow@nhvr.gov.au::98721e63-86e1-4b68-ad0f-a36a73cfa347" providerId="AD" clId="Web-{0C6EBD52-0D28-4034-935D-2C0FAAD60E6F}" dt="2025-11-07T03:09:21.814" v="1109" actId="14100"/>
          <ac:spMkLst>
            <pc:docMk/>
            <pc:sldMk cId="3188026912" sldId="2796"/>
            <ac:spMk id="9" creationId="{6EC31386-8543-5BAB-136F-AC9F0C0A70EC}"/>
          </ac:spMkLst>
        </pc:spChg>
        <pc:spChg chg="add mod">
          <ac:chgData name="Karen Bow" userId="S::karen.bow@nhvr.gov.au::98721e63-86e1-4b68-ad0f-a36a73cfa347" providerId="AD" clId="Web-{0C6EBD52-0D28-4034-935D-2C0FAAD60E6F}" dt="2025-11-07T03:11:00.221" v="1123" actId="1076"/>
          <ac:spMkLst>
            <pc:docMk/>
            <pc:sldMk cId="3188026912" sldId="2796"/>
            <ac:spMk id="11" creationId="{A64A4CF8-CA8C-C19D-9407-56E010D7AE10}"/>
          </ac:spMkLst>
        </pc:spChg>
        <pc:spChg chg="add mod">
          <ac:chgData name="Karen Bow" userId="S::karen.bow@nhvr.gov.au::98721e63-86e1-4b68-ad0f-a36a73cfa347" providerId="AD" clId="Web-{0C6EBD52-0D28-4034-935D-2C0FAAD60E6F}" dt="2025-11-07T03:10:00.158" v="1116" actId="1076"/>
          <ac:spMkLst>
            <pc:docMk/>
            <pc:sldMk cId="3188026912" sldId="2796"/>
            <ac:spMk id="13" creationId="{B510997F-3D96-7842-5883-818B86F1405F}"/>
          </ac:spMkLst>
        </pc:spChg>
        <pc:spChg chg="add mod">
          <ac:chgData name="Karen Bow" userId="S::karen.bow@nhvr.gov.au::98721e63-86e1-4b68-ad0f-a36a73cfa347" providerId="AD" clId="Web-{0C6EBD52-0D28-4034-935D-2C0FAAD60E6F}" dt="2025-11-07T03:09:10.626" v="1107" actId="1076"/>
          <ac:spMkLst>
            <pc:docMk/>
            <pc:sldMk cId="3188026912" sldId="2796"/>
            <ac:spMk id="15" creationId="{12F4D3F1-7FCB-D58F-FB61-C1297630B635}"/>
          </ac:spMkLst>
        </pc:spChg>
        <pc:spChg chg="add mod">
          <ac:chgData name="Karen Bow" userId="S::karen.bow@nhvr.gov.au::98721e63-86e1-4b68-ad0f-a36a73cfa347" providerId="AD" clId="Web-{0C6EBD52-0D28-4034-935D-2C0FAAD60E6F}" dt="2025-11-07T03:11:19.361" v="1127" actId="1076"/>
          <ac:spMkLst>
            <pc:docMk/>
            <pc:sldMk cId="3188026912" sldId="2796"/>
            <ac:spMk id="17" creationId="{40C249F2-0421-5A08-A705-AB65800DE611}"/>
          </ac:spMkLst>
        </pc:spChg>
        <pc:picChg chg="del mod">
          <ac:chgData name="Karen Bow" userId="S::karen.bow@nhvr.gov.au::98721e63-86e1-4b68-ad0f-a36a73cfa347" providerId="AD" clId="Web-{0C6EBD52-0D28-4034-935D-2C0FAAD60E6F}" dt="2025-11-07T02:58:27.241" v="1031"/>
          <ac:picMkLst>
            <pc:docMk/>
            <pc:sldMk cId="3188026912" sldId="2796"/>
            <ac:picMk id="6" creationId="{FC501A6B-63C8-FD00-6FD8-6870628118AD}"/>
          </ac:picMkLst>
        </pc:picChg>
        <pc:picChg chg="add mod">
          <ac:chgData name="Karen Bow" userId="S::karen.bow@nhvr.gov.au::98721e63-86e1-4b68-ad0f-a36a73cfa347" providerId="AD" clId="Web-{0C6EBD52-0D28-4034-935D-2C0FAAD60E6F}" dt="2025-11-07T03:11:28.580" v="1128" actId="14100"/>
          <ac:picMkLst>
            <pc:docMk/>
            <pc:sldMk cId="3188026912" sldId="2796"/>
            <ac:picMk id="19" creationId="{0E5F269F-123F-4A5D-96BB-06A239B7D8AE}"/>
          </ac:picMkLst>
        </pc:picChg>
      </pc:sldChg>
      <pc:sldChg chg="delSp modSp add replId">
        <pc:chgData name="Karen Bow" userId="S::karen.bow@nhvr.gov.au::98721e63-86e1-4b68-ad0f-a36a73cfa347" providerId="AD" clId="Web-{0C6EBD52-0D28-4034-935D-2C0FAAD60E6F}" dt="2025-11-07T03:03:21.435" v="1070"/>
        <pc:sldMkLst>
          <pc:docMk/>
          <pc:sldMk cId="2008430059" sldId="2797"/>
        </pc:sldMkLst>
        <pc:spChg chg="del mod">
          <ac:chgData name="Karen Bow" userId="S::karen.bow@nhvr.gov.au::98721e63-86e1-4b68-ad0f-a36a73cfa347" providerId="AD" clId="Web-{0C6EBD52-0D28-4034-935D-2C0FAAD60E6F}" dt="2025-11-07T03:03:15.872" v="1068"/>
          <ac:spMkLst>
            <pc:docMk/>
            <pc:sldMk cId="2008430059" sldId="2797"/>
            <ac:spMk id="26" creationId="{6B60129F-D3CD-4945-AA19-004A4CA09EC2}"/>
          </ac:spMkLst>
        </pc:spChg>
        <pc:picChg chg="del">
          <ac:chgData name="Karen Bow" userId="S::karen.bow@nhvr.gov.au::98721e63-86e1-4b68-ad0f-a36a73cfa347" providerId="AD" clId="Web-{0C6EBD52-0D28-4034-935D-2C0FAAD60E6F}" dt="2025-11-07T03:03:18.763" v="1069"/>
          <ac:picMkLst>
            <pc:docMk/>
            <pc:sldMk cId="2008430059" sldId="2797"/>
            <ac:picMk id="28" creationId="{5E5064EF-1775-79DD-1A9D-E982BDD26999}"/>
          </ac:picMkLst>
        </pc:picChg>
        <pc:cxnChg chg="del">
          <ac:chgData name="Karen Bow" userId="S::karen.bow@nhvr.gov.au::98721e63-86e1-4b68-ad0f-a36a73cfa347" providerId="AD" clId="Web-{0C6EBD52-0D28-4034-935D-2C0FAAD60E6F}" dt="2025-11-07T03:03:21.435" v="1070"/>
          <ac:cxnSpMkLst>
            <pc:docMk/>
            <pc:sldMk cId="2008430059" sldId="2797"/>
            <ac:cxnSpMk id="9" creationId="{AA171306-1E21-8008-A547-48E7531DFFA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05DEA-7620-40FA-9941-C757BF861E51}" type="datetimeFigureOut">
              <a:rPr lang="en-AU" smtClean="0"/>
              <a:t>6/11/2025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0A637-EFA8-47BF-90BA-058F9708ACDA}" type="slidenum">
              <a:rPr lang="en-AU" smtClean="0"/>
              <a:t>‹#›</a:t>
            </a:fld>
            <a:endParaRPr lang="en-AU"/>
          </a:p>
        </p:txBody>
      </p:sp>
    </p:spTree>
    <p:extLst>
      <p:ext uri="{BB962C8B-B14F-4D97-AF65-F5344CB8AC3E}">
        <p14:creationId xmlns:p14="http://schemas.microsoft.com/office/powerpoint/2010/main" val="365878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do you think COR is?</a:t>
            </a:r>
          </a:p>
        </p:txBody>
      </p:sp>
      <p:sp>
        <p:nvSpPr>
          <p:cNvPr id="4" name="Slide Number Placeholder 3"/>
          <p:cNvSpPr>
            <a:spLocks noGrp="1"/>
          </p:cNvSpPr>
          <p:nvPr>
            <p:ph type="sldNum" sz="quarter" idx="5"/>
          </p:nvPr>
        </p:nvSpPr>
        <p:spPr/>
        <p:txBody>
          <a:bodyPr/>
          <a:lstStyle/>
          <a:p>
            <a:fld id="{E360A637-EFA8-47BF-90BA-058F9708ACDA}" type="slidenum">
              <a:rPr lang="en-AU" smtClean="0"/>
              <a:t>1</a:t>
            </a:fld>
            <a:endParaRPr lang="en-AU"/>
          </a:p>
        </p:txBody>
      </p:sp>
    </p:spTree>
    <p:extLst>
      <p:ext uri="{BB962C8B-B14F-4D97-AF65-F5344CB8AC3E}">
        <p14:creationId xmlns:p14="http://schemas.microsoft.com/office/powerpoint/2010/main" val="34998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 around effluent CoP here. Refer to mapping your transport </a:t>
            </a:r>
            <a:r>
              <a:rPr lang="en-AU" dirty="0" err="1"/>
              <a:t>activites</a:t>
            </a:r>
            <a:r>
              <a:rPr lang="en-AU" dirty="0"/>
              <a:t> (next slide)</a:t>
            </a:r>
          </a:p>
        </p:txBody>
      </p:sp>
      <p:sp>
        <p:nvSpPr>
          <p:cNvPr id="4" name="Slide Number Placeholder 3"/>
          <p:cNvSpPr>
            <a:spLocks noGrp="1"/>
          </p:cNvSpPr>
          <p:nvPr>
            <p:ph type="sldNum" sz="quarter" idx="5"/>
          </p:nvPr>
        </p:nvSpPr>
        <p:spPr/>
        <p:txBody>
          <a:bodyPr/>
          <a:lstStyle/>
          <a:p>
            <a:fld id="{E360A637-EFA8-47BF-90BA-058F9708ACDA}" type="slidenum">
              <a:rPr lang="en-AU" smtClean="0"/>
              <a:t>9</a:t>
            </a:fld>
            <a:endParaRPr lang="en-AU"/>
          </a:p>
        </p:txBody>
      </p:sp>
    </p:spTree>
    <p:extLst>
      <p:ext uri="{BB962C8B-B14F-4D97-AF65-F5344CB8AC3E}">
        <p14:creationId xmlns:p14="http://schemas.microsoft.com/office/powerpoint/2010/main" val="331978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C243C-DB12-EC01-9832-38808F5B6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D4BB8-A76E-6210-74EE-A3C2AE8F9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29A2-B161-2FEA-2FA0-14236B31F570}"/>
              </a:ext>
            </a:extLst>
          </p:cNvPr>
          <p:cNvSpPr>
            <a:spLocks noGrp="1"/>
          </p:cNvSpPr>
          <p:nvPr>
            <p:ph type="body" idx="1"/>
          </p:nvPr>
        </p:nvSpPr>
        <p:spPr/>
        <p:txBody>
          <a:bodyPr/>
          <a:lstStyle/>
          <a:p>
            <a:r>
              <a:rPr lang="en-AU"/>
              <a:t>These are the things you need to think about for your transport activities. </a:t>
            </a:r>
            <a:endParaRPr lang="en-US">
              <a:solidFill>
                <a:srgbClr val="444444"/>
              </a:solidFill>
            </a:endParaRPr>
          </a:p>
          <a:p>
            <a:r>
              <a:rPr lang="en-AU"/>
              <a:t>You should also have a process recorded somewhere as part of your safety management system. </a:t>
            </a:r>
            <a:endParaRPr lang="en-US">
              <a:solidFill>
                <a:srgbClr val="444444"/>
              </a:solidFill>
            </a:endParaRPr>
          </a:p>
          <a:p>
            <a:r>
              <a:rPr lang="en-AU" b="1"/>
              <a:t>Activity:</a:t>
            </a:r>
            <a:endParaRPr lang="en-US">
              <a:solidFill>
                <a:srgbClr val="444444"/>
              </a:solidFill>
            </a:endParaRPr>
          </a:p>
          <a:p>
            <a:r>
              <a:rPr lang="en-AU"/>
              <a:t>Show them the 9 Step SMS from NHVR &amp; do step 2 &amp; 3 identify risks &amp; hazards.</a:t>
            </a:r>
            <a:endParaRPr lang="en-US">
              <a:solidFill>
                <a:srgbClr val="444444"/>
              </a:solidFill>
            </a:endParaRPr>
          </a:p>
          <a:p>
            <a:r>
              <a:rPr lang="en-AU"/>
              <a:t>Discuss ways you can document your transport activities.</a:t>
            </a:r>
            <a:endParaRPr lang="en-US">
              <a:solidFill>
                <a:srgbClr val="444444"/>
              </a:solidFill>
            </a:endParaRPr>
          </a:p>
          <a:p>
            <a:r>
              <a:rPr lang="en-AU"/>
              <a:t>Discuss the obligation to train everyone in the organisation their role in COR.</a:t>
            </a:r>
            <a:endParaRPr lang="en-US">
              <a:solidFill>
                <a:srgbClr val="444444"/>
              </a:solidFill>
            </a:endParaRPr>
          </a:p>
          <a:p>
            <a:r>
              <a:rPr lang="en-AU" b="1"/>
              <a:t>And have it documented!!</a:t>
            </a:r>
            <a:endParaRPr lang="en-US">
              <a:solidFill>
                <a:srgbClr val="444444"/>
              </a:solidFill>
            </a:endParaRPr>
          </a:p>
          <a:p>
            <a:r>
              <a:rPr lang="en-AU"/>
              <a:t>The reality is that you do most of these things already.</a:t>
            </a:r>
            <a:endParaRPr lang="en-US">
              <a:solidFill>
                <a:srgbClr val="444444"/>
              </a:solidFill>
            </a:endParaRPr>
          </a:p>
          <a:p>
            <a:r>
              <a:rPr lang="en-AU"/>
              <a:t>You just need some sort of formalised process.</a:t>
            </a:r>
            <a:endParaRPr lang="en-US">
              <a:solidFill>
                <a:srgbClr val="444444"/>
              </a:solidFill>
            </a:endParaRPr>
          </a:p>
          <a:p>
            <a:r>
              <a:rPr lang="en-AU" b="1"/>
              <a:t>Activity:</a:t>
            </a:r>
            <a:endParaRPr lang="en-US">
              <a:solidFill>
                <a:srgbClr val="444444"/>
              </a:solidFill>
            </a:endParaRPr>
          </a:p>
          <a:p>
            <a:r>
              <a:rPr lang="en-AU"/>
              <a:t>Run through the NHVR Safety Policy &amp; Responsibilities template.</a:t>
            </a:r>
            <a:endParaRPr lang="en-US">
              <a:solidFill>
                <a:srgbClr val="444444"/>
              </a:solidFill>
            </a:endParaRPr>
          </a:p>
          <a:p>
            <a:r>
              <a:rPr lang="en-AU"/>
              <a:t>Talk about mapping out their transport activities</a:t>
            </a:r>
            <a:endParaRPr lang="en-US">
              <a:solidFill>
                <a:srgbClr val="444444"/>
              </a:solidFill>
            </a:endParaRPr>
          </a:p>
          <a:p>
            <a:pPr marL="171450" indent="-171450">
              <a:buFont typeface="Arial,Sans-Serif"/>
              <a:buChar char="•"/>
            </a:pPr>
            <a:r>
              <a:rPr lang="en-AU"/>
              <a:t>Discuss when someone contracts transportation, what should be put in writing to have clear understanding and the importance of regular communication and collaboration.</a:t>
            </a:r>
            <a:endParaRPr lang="en-US">
              <a:solidFill>
                <a:srgbClr val="444444"/>
              </a:solidFill>
            </a:endParaRPr>
          </a:p>
          <a:p>
            <a:pPr marL="171450" indent="-171450">
              <a:buFont typeface="Arial,Sans-Serif"/>
              <a:buChar char="•"/>
            </a:pPr>
            <a:r>
              <a:rPr lang="en-AU" dirty="0"/>
              <a:t>Each operator will have a way that works best for them. If you are contracting them, you should know what that is.</a:t>
            </a:r>
          </a:p>
        </p:txBody>
      </p:sp>
      <p:sp>
        <p:nvSpPr>
          <p:cNvPr id="4" name="Slide Number Placeholder 3">
            <a:extLst>
              <a:ext uri="{FF2B5EF4-FFF2-40B4-BE49-F238E27FC236}">
                <a16:creationId xmlns:a16="http://schemas.microsoft.com/office/drawing/2014/main" id="{DFB5B3CF-8A6E-25D3-4FBE-53D59CC27836}"/>
              </a:ext>
            </a:extLst>
          </p:cNvPr>
          <p:cNvSpPr>
            <a:spLocks noGrp="1"/>
          </p:cNvSpPr>
          <p:nvPr>
            <p:ph type="sldNum" sz="quarter" idx="5"/>
          </p:nvPr>
        </p:nvSpPr>
        <p:spPr/>
        <p:txBody>
          <a:bodyPr/>
          <a:lstStyle/>
          <a:p>
            <a:fld id="{E360A637-EFA8-47BF-90BA-058F9708ACDA}" type="slidenum">
              <a:rPr lang="en-AU" smtClean="0"/>
              <a:t>10</a:t>
            </a:fld>
            <a:endParaRPr lang="en-AU"/>
          </a:p>
        </p:txBody>
      </p:sp>
    </p:spTree>
    <p:extLst>
      <p:ext uri="{BB962C8B-B14F-4D97-AF65-F5344CB8AC3E}">
        <p14:creationId xmlns:p14="http://schemas.microsoft.com/office/powerpoint/2010/main" val="34426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through how they can engage and map transport activities with cattle or sheep carters to ensure they are meeting the Effluent code of practice.</a:t>
            </a:r>
            <a:endParaRPr lang="en-US" dirty="0"/>
          </a:p>
          <a:p>
            <a:r>
              <a:rPr lang="en-AU" dirty="0"/>
              <a:t>Discuss reasonable steps. </a:t>
            </a:r>
          </a:p>
        </p:txBody>
      </p:sp>
      <p:sp>
        <p:nvSpPr>
          <p:cNvPr id="4" name="Slide Number Placeholder 3"/>
          <p:cNvSpPr>
            <a:spLocks noGrp="1"/>
          </p:cNvSpPr>
          <p:nvPr>
            <p:ph type="sldNum" sz="quarter" idx="5"/>
          </p:nvPr>
        </p:nvSpPr>
        <p:spPr/>
        <p:txBody>
          <a:bodyPr/>
          <a:lstStyle/>
          <a:p>
            <a:fld id="{E360A637-EFA8-47BF-90BA-058F9708ACDA}" type="slidenum">
              <a:rPr lang="en-AU" smtClean="0"/>
              <a:t>11</a:t>
            </a:fld>
            <a:endParaRPr lang="en-AU"/>
          </a:p>
        </p:txBody>
      </p:sp>
    </p:spTree>
    <p:extLst>
      <p:ext uri="{BB962C8B-B14F-4D97-AF65-F5344CB8AC3E}">
        <p14:creationId xmlns:p14="http://schemas.microsoft.com/office/powerpoint/2010/main" val="2669602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about real world examples of what some of this means in a prosecution sense. </a:t>
            </a:r>
            <a:endParaRPr lang="en-US" dirty="0"/>
          </a:p>
        </p:txBody>
      </p:sp>
      <p:sp>
        <p:nvSpPr>
          <p:cNvPr id="4" name="Slide Number Placeholder 3"/>
          <p:cNvSpPr>
            <a:spLocks noGrp="1"/>
          </p:cNvSpPr>
          <p:nvPr>
            <p:ph type="sldNum" sz="quarter" idx="5"/>
          </p:nvPr>
        </p:nvSpPr>
        <p:spPr/>
        <p:txBody>
          <a:bodyPr/>
          <a:lstStyle/>
          <a:p>
            <a:fld id="{E360A637-EFA8-47BF-90BA-058F9708ACDA}" type="slidenum">
              <a:rPr lang="en-AU" smtClean="0"/>
              <a:t>13</a:t>
            </a:fld>
            <a:endParaRPr lang="en-AU"/>
          </a:p>
        </p:txBody>
      </p:sp>
    </p:spTree>
    <p:extLst>
      <p:ext uri="{BB962C8B-B14F-4D97-AF65-F5344CB8AC3E}">
        <p14:creationId xmlns:p14="http://schemas.microsoft.com/office/powerpoint/2010/main" val="100539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examples and ways action could have been taken</a:t>
            </a:r>
          </a:p>
        </p:txBody>
      </p:sp>
      <p:sp>
        <p:nvSpPr>
          <p:cNvPr id="4" name="Slide Number Placeholder 3"/>
          <p:cNvSpPr>
            <a:spLocks noGrp="1"/>
          </p:cNvSpPr>
          <p:nvPr>
            <p:ph type="sldNum" sz="quarter" idx="5"/>
          </p:nvPr>
        </p:nvSpPr>
        <p:spPr/>
        <p:txBody>
          <a:bodyPr/>
          <a:lstStyle/>
          <a:p>
            <a:fld id="{E360A637-EFA8-47BF-90BA-058F9708ACDA}" type="slidenum">
              <a:rPr lang="en-AU" smtClean="0"/>
              <a:t>16</a:t>
            </a:fld>
            <a:endParaRPr lang="en-AU"/>
          </a:p>
        </p:txBody>
      </p:sp>
    </p:spTree>
    <p:extLst>
      <p:ext uri="{BB962C8B-B14F-4D97-AF65-F5344CB8AC3E}">
        <p14:creationId xmlns:p14="http://schemas.microsoft.com/office/powerpoint/2010/main" val="1334181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Discuss example and what we should have done if this truck and this driver showed up on our place. </a:t>
            </a:r>
          </a:p>
          <a:p>
            <a:endParaRPr lang="en-AU" dirty="0"/>
          </a:p>
        </p:txBody>
      </p:sp>
      <p:sp>
        <p:nvSpPr>
          <p:cNvPr id="4" name="Slide Number Placeholder 3"/>
          <p:cNvSpPr>
            <a:spLocks noGrp="1"/>
          </p:cNvSpPr>
          <p:nvPr>
            <p:ph type="sldNum" sz="quarter" idx="5"/>
          </p:nvPr>
        </p:nvSpPr>
        <p:spPr/>
        <p:txBody>
          <a:bodyPr/>
          <a:lstStyle/>
          <a:p>
            <a:fld id="{E360A637-EFA8-47BF-90BA-058F9708ACDA}" type="slidenum">
              <a:rPr lang="en-AU" smtClean="0"/>
              <a:t>17</a:t>
            </a:fld>
            <a:endParaRPr lang="en-AU"/>
          </a:p>
        </p:txBody>
      </p:sp>
    </p:spTree>
    <p:extLst>
      <p:ext uri="{BB962C8B-B14F-4D97-AF65-F5344CB8AC3E}">
        <p14:creationId xmlns:p14="http://schemas.microsoft.com/office/powerpoint/2010/main" val="234290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ways to broach the conversation with the driver, how to escalate concerns, who to call, NHVR confidential reporting line. </a:t>
            </a:r>
          </a:p>
          <a:p>
            <a:r>
              <a:rPr lang="en-AU" dirty="0"/>
              <a:t> Making sure that you alert the employer of the driver, the owner of the vehicle. </a:t>
            </a:r>
          </a:p>
          <a:p>
            <a:r>
              <a:rPr lang="en-AU" dirty="0"/>
              <a:t>Also make sure that anyone on site knows and understand the signs of impairment and fatigue. </a:t>
            </a:r>
          </a:p>
        </p:txBody>
      </p:sp>
      <p:sp>
        <p:nvSpPr>
          <p:cNvPr id="4" name="Slide Number Placeholder 3"/>
          <p:cNvSpPr>
            <a:spLocks noGrp="1"/>
          </p:cNvSpPr>
          <p:nvPr>
            <p:ph type="sldNum" sz="quarter" idx="5"/>
          </p:nvPr>
        </p:nvSpPr>
        <p:spPr/>
        <p:txBody>
          <a:bodyPr/>
          <a:lstStyle/>
          <a:p>
            <a:fld id="{E360A637-EFA8-47BF-90BA-058F9708ACDA}" type="slidenum">
              <a:rPr lang="en-AU" smtClean="0"/>
              <a:t>18</a:t>
            </a:fld>
            <a:endParaRPr lang="en-AU"/>
          </a:p>
        </p:txBody>
      </p:sp>
    </p:spTree>
    <p:extLst>
      <p:ext uri="{BB962C8B-B14F-4D97-AF65-F5344CB8AC3E}">
        <p14:creationId xmlns:p14="http://schemas.microsoft.com/office/powerpoint/2010/main" val="81617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Activity:</a:t>
            </a:r>
            <a:endParaRPr lang="en-US" b="1"/>
          </a:p>
          <a:p>
            <a:r>
              <a:rPr lang="en-AU" dirty="0"/>
              <a:t>Risk Assessment work sheet. Talk about the </a:t>
            </a:r>
            <a:r>
              <a:rPr lang="en-AU" dirty="0" err="1"/>
              <a:t>AgForce</a:t>
            </a:r>
            <a:r>
              <a:rPr lang="en-AU" dirty="0"/>
              <a:t> SMS &amp; the NHVR free SMS</a:t>
            </a:r>
          </a:p>
          <a:p>
            <a:r>
              <a:rPr lang="en-AU" dirty="0"/>
              <a:t>Run through how it works and what you should be recording. </a:t>
            </a:r>
          </a:p>
        </p:txBody>
      </p:sp>
      <p:sp>
        <p:nvSpPr>
          <p:cNvPr id="4" name="Slide Number Placeholder 3"/>
          <p:cNvSpPr>
            <a:spLocks noGrp="1"/>
          </p:cNvSpPr>
          <p:nvPr>
            <p:ph type="sldNum" sz="quarter" idx="5"/>
          </p:nvPr>
        </p:nvSpPr>
        <p:spPr/>
        <p:txBody>
          <a:bodyPr/>
          <a:lstStyle/>
          <a:p>
            <a:fld id="{E360A637-EFA8-47BF-90BA-058F9708ACDA}" type="slidenum">
              <a:rPr lang="en-AU" smtClean="0"/>
              <a:t>19</a:t>
            </a:fld>
            <a:endParaRPr lang="en-AU"/>
          </a:p>
        </p:txBody>
      </p:sp>
    </p:spTree>
    <p:extLst>
      <p:ext uri="{BB962C8B-B14F-4D97-AF65-F5344CB8AC3E}">
        <p14:creationId xmlns:p14="http://schemas.microsoft.com/office/powerpoint/2010/main" val="575823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899F-74A0-E829-1F30-48FAD6966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2866E-07C3-1E1D-6009-09DD1453E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2A3A5-C017-EDC4-23F7-90AA89B98DB3}"/>
              </a:ext>
            </a:extLst>
          </p:cNvPr>
          <p:cNvSpPr>
            <a:spLocks noGrp="1"/>
          </p:cNvSpPr>
          <p:nvPr>
            <p:ph type="body" idx="1"/>
          </p:nvPr>
        </p:nvSpPr>
        <p:spPr/>
        <p:txBody>
          <a:bodyPr/>
          <a:lstStyle/>
          <a:p>
            <a:r>
              <a:rPr lang="en-AU"/>
              <a:t>Live demo of the NHVR website and where they can get information around the codes of practice</a:t>
            </a:r>
          </a:p>
          <a:p>
            <a:r>
              <a:rPr lang="en-AU" dirty="0"/>
              <a:t> Regulatory advice for primary producers examples</a:t>
            </a:r>
          </a:p>
        </p:txBody>
      </p:sp>
      <p:sp>
        <p:nvSpPr>
          <p:cNvPr id="4" name="Slide Number Placeholder 3">
            <a:extLst>
              <a:ext uri="{FF2B5EF4-FFF2-40B4-BE49-F238E27FC236}">
                <a16:creationId xmlns:a16="http://schemas.microsoft.com/office/drawing/2014/main" id="{18268736-EBEC-674A-B3D2-B5EA5F6DC319}"/>
              </a:ext>
            </a:extLst>
          </p:cNvPr>
          <p:cNvSpPr>
            <a:spLocks noGrp="1"/>
          </p:cNvSpPr>
          <p:nvPr>
            <p:ph type="sldNum" sz="quarter" idx="5"/>
          </p:nvPr>
        </p:nvSpPr>
        <p:spPr/>
        <p:txBody>
          <a:bodyPr/>
          <a:lstStyle/>
          <a:p>
            <a:fld id="{E360A637-EFA8-47BF-90BA-058F9708ACDA}" type="slidenum">
              <a:rPr lang="en-AU" smtClean="0"/>
              <a:t>20</a:t>
            </a:fld>
            <a:endParaRPr lang="en-AU"/>
          </a:p>
        </p:txBody>
      </p:sp>
    </p:spTree>
    <p:extLst>
      <p:ext uri="{BB962C8B-B14F-4D97-AF65-F5344CB8AC3E}">
        <p14:creationId xmlns:p14="http://schemas.microsoft.com/office/powerpoint/2010/main" val="330579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E159-589B-D0DE-8269-F7325A4AB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76960-36CD-D5D3-B7E7-E5FB5893E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E249C-2571-125B-F29A-D9775F1C4761}"/>
              </a:ext>
            </a:extLst>
          </p:cNvPr>
          <p:cNvSpPr>
            <a:spLocks noGrp="1"/>
          </p:cNvSpPr>
          <p:nvPr>
            <p:ph type="body" idx="1"/>
          </p:nvPr>
        </p:nvSpPr>
        <p:spPr/>
        <p:txBody>
          <a:bodyPr/>
          <a:lstStyle/>
          <a:p>
            <a:r>
              <a:rPr lang="en-AU" dirty="0"/>
              <a:t>Review MLA fit to load guide</a:t>
            </a:r>
          </a:p>
        </p:txBody>
      </p:sp>
      <p:sp>
        <p:nvSpPr>
          <p:cNvPr id="4" name="Slide Number Placeholder 3">
            <a:extLst>
              <a:ext uri="{FF2B5EF4-FFF2-40B4-BE49-F238E27FC236}">
                <a16:creationId xmlns:a16="http://schemas.microsoft.com/office/drawing/2014/main" id="{0D1ADDB9-B0F8-DF96-2796-513571D833A8}"/>
              </a:ext>
            </a:extLst>
          </p:cNvPr>
          <p:cNvSpPr>
            <a:spLocks noGrp="1"/>
          </p:cNvSpPr>
          <p:nvPr>
            <p:ph type="sldNum" sz="quarter" idx="5"/>
          </p:nvPr>
        </p:nvSpPr>
        <p:spPr/>
        <p:txBody>
          <a:bodyPr/>
          <a:lstStyle/>
          <a:p>
            <a:fld id="{E360A637-EFA8-47BF-90BA-058F9708ACDA}" type="slidenum">
              <a:rPr lang="en-AU" smtClean="0"/>
              <a:t>21</a:t>
            </a:fld>
            <a:endParaRPr lang="en-AU"/>
          </a:p>
        </p:txBody>
      </p:sp>
    </p:spTree>
    <p:extLst>
      <p:ext uri="{BB962C8B-B14F-4D97-AF65-F5344CB8AC3E}">
        <p14:creationId xmlns:p14="http://schemas.microsoft.com/office/powerpoint/2010/main" val="239658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a:t>It excludes drivers because they have a heap of other laws that apply to them. COR is about ensuring that nothing that they do causes a driver to breach the HVNL whilst on the road. But what is safety? </a:t>
            </a:r>
            <a:endParaRPr lang="en-US"/>
          </a:p>
          <a:p>
            <a:pPr>
              <a:spcBef>
                <a:spcPts val="600"/>
              </a:spcBef>
              <a:spcAft>
                <a:spcPts val="600"/>
              </a:spcAft>
            </a:pPr>
            <a:r>
              <a:rPr lang="en-AU"/>
              <a:t>Safety means to eliminate public risk. </a:t>
            </a:r>
            <a:endParaRPr lang="en-US"/>
          </a:p>
          <a:p>
            <a:pPr marL="171450">
              <a:spcBef>
                <a:spcPts val="300"/>
              </a:spcBef>
              <a:spcAft>
                <a:spcPts val="300"/>
              </a:spcAft>
              <a:buFont typeface="Arial"/>
              <a:buChar char="•"/>
            </a:pPr>
            <a:r>
              <a:rPr lang="en-AU"/>
              <a:t>safety of drivers and passengers in heavy vehicles</a:t>
            </a:r>
          </a:p>
          <a:p>
            <a:pPr marL="171450">
              <a:spcBef>
                <a:spcPts val="300"/>
              </a:spcBef>
              <a:spcAft>
                <a:spcPts val="300"/>
              </a:spcAft>
              <a:buFont typeface="Arial"/>
              <a:buChar char="•"/>
            </a:pPr>
            <a:r>
              <a:rPr lang="en-AU"/>
              <a:t>safety of other road users and people near roads</a:t>
            </a:r>
          </a:p>
          <a:p>
            <a:pPr marL="171450">
              <a:spcBef>
                <a:spcPts val="300"/>
              </a:spcBef>
              <a:spcAft>
                <a:spcPts val="300"/>
              </a:spcAft>
              <a:buFont typeface="Arial"/>
              <a:buChar char="•"/>
            </a:pPr>
            <a:r>
              <a:rPr lang="en-AU"/>
              <a:t>protection of property including vehicles and loads</a:t>
            </a:r>
          </a:p>
          <a:p>
            <a:pPr marL="171450">
              <a:spcBef>
                <a:spcPts val="300"/>
              </a:spcBef>
              <a:spcAft>
                <a:spcPts val="300"/>
              </a:spcAft>
              <a:buFont typeface="Arial"/>
              <a:buChar char="•"/>
            </a:pPr>
            <a:r>
              <a:rPr lang="en-AU"/>
              <a:t>protection of road infrastructure</a:t>
            </a:r>
          </a:p>
          <a:p>
            <a:pPr marL="171450">
              <a:spcBef>
                <a:spcPts val="300"/>
              </a:spcBef>
              <a:spcAft>
                <a:spcPts val="300"/>
              </a:spcAft>
              <a:buFont typeface="Arial"/>
              <a:buChar char="•"/>
            </a:pPr>
            <a:r>
              <a:rPr lang="en-AU"/>
              <a:t>prevention of harm to the environment.</a:t>
            </a:r>
          </a:p>
          <a:p>
            <a:pPr>
              <a:spcBef>
                <a:spcPts val="300"/>
              </a:spcBef>
              <a:spcAft>
                <a:spcPts val="300"/>
              </a:spcAft>
            </a:pPr>
            <a:r>
              <a:rPr lang="en-AU"/>
              <a:t>We all want to make sure the trucks that are on the roads are complying with the rules and be confident that they can show the roads with our family and kids. </a:t>
            </a:r>
          </a:p>
          <a:p>
            <a:endParaRPr lang="en-AU" dirty="0"/>
          </a:p>
        </p:txBody>
      </p:sp>
      <p:sp>
        <p:nvSpPr>
          <p:cNvPr id="4" name="Slide Number Placeholder 3"/>
          <p:cNvSpPr>
            <a:spLocks noGrp="1"/>
          </p:cNvSpPr>
          <p:nvPr>
            <p:ph type="sldNum" sz="quarter" idx="5"/>
          </p:nvPr>
        </p:nvSpPr>
        <p:spPr/>
        <p:txBody>
          <a:bodyPr/>
          <a:lstStyle/>
          <a:p>
            <a:fld id="{E360A637-EFA8-47BF-90BA-058F9708ACDA}" type="slidenum">
              <a:rPr lang="en-AU" smtClean="0"/>
              <a:t>2</a:t>
            </a:fld>
            <a:endParaRPr lang="en-AU"/>
          </a:p>
        </p:txBody>
      </p:sp>
    </p:spTree>
    <p:extLst>
      <p:ext uri="{BB962C8B-B14F-4D97-AF65-F5344CB8AC3E}">
        <p14:creationId xmlns:p14="http://schemas.microsoft.com/office/powerpoint/2010/main" val="3489449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60A637-EFA8-47BF-90BA-058F9708ACDA}" type="slidenum">
              <a:rPr lang="en-AU" smtClean="0"/>
              <a:t>22</a:t>
            </a:fld>
            <a:endParaRPr lang="en-AU"/>
          </a:p>
        </p:txBody>
      </p:sp>
    </p:spTree>
    <p:extLst>
      <p:ext uri="{BB962C8B-B14F-4D97-AF65-F5344CB8AC3E}">
        <p14:creationId xmlns:p14="http://schemas.microsoft.com/office/powerpoint/2010/main" val="226132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Put simply: It’s your responsibility to do everything you can to make your transport work actions safe – this is your </a:t>
            </a:r>
            <a:r>
              <a:rPr lang="en-AU" i="1" dirty="0"/>
              <a:t>primary duty</a:t>
            </a:r>
            <a:r>
              <a:rPr lang="en-AU" dirty="0"/>
              <a:t>. You must: </a:t>
            </a:r>
          </a:p>
          <a:p>
            <a:pPr marL="628650" lvl="1" indent="-171450">
              <a:buFont typeface="Courier New"/>
              <a:buChar char="o"/>
            </a:pPr>
            <a:r>
              <a:rPr lang="en-AU" dirty="0"/>
              <a:t>manage the hazards and risks to the public that arise from your transport activities.</a:t>
            </a:r>
          </a:p>
          <a:p>
            <a:pPr marL="171450" indent="-171450">
              <a:buFont typeface="Symbol"/>
              <a:buChar char="•"/>
            </a:pPr>
            <a:r>
              <a:rPr lang="en-AU" dirty="0"/>
              <a:t>This law is very similar to the obligations that your business has under work health and safety laws. You must:</a:t>
            </a:r>
          </a:p>
          <a:p>
            <a:pPr marL="628650" lvl="1" indent="-171450">
              <a:buFont typeface="Courier New"/>
              <a:buChar char="o"/>
            </a:pPr>
            <a:r>
              <a:rPr lang="en-AU" dirty="0"/>
              <a:t>identify the risks involved in your transport activities</a:t>
            </a:r>
          </a:p>
          <a:p>
            <a:pPr marL="628650" lvl="1" indent="-171450">
              <a:buFont typeface="Courier New"/>
              <a:buChar char="o"/>
            </a:pPr>
            <a:r>
              <a:rPr lang="en-AU" dirty="0"/>
              <a:t>assess those risks</a:t>
            </a:r>
          </a:p>
          <a:p>
            <a:pPr marL="628650" lvl="1" indent="-171450">
              <a:buFont typeface="Courier New"/>
              <a:buChar char="o"/>
            </a:pPr>
            <a:r>
              <a:rPr lang="en-AU" dirty="0"/>
              <a:t>eliminate those risks, or if they can’t be completely eliminated, minimise them as much as possible.</a:t>
            </a:r>
          </a:p>
          <a:p>
            <a:pPr marL="171450" indent="-171450">
              <a:buFont typeface="Aptos"/>
              <a:buChar char="•"/>
            </a:pPr>
            <a:r>
              <a:rPr lang="en-AU" dirty="0"/>
              <a:t>Transport Activities include anything that you do in relation to the use of a heavy Vehicle including decisions you make</a:t>
            </a:r>
          </a:p>
          <a:p>
            <a:pPr marL="171450" indent="-171450">
              <a:buFont typeface="Aptos"/>
              <a:buChar char="•"/>
            </a:pPr>
            <a:r>
              <a:rPr lang="en-AU" dirty="0"/>
              <a:t>You must not:</a:t>
            </a:r>
          </a:p>
          <a:p>
            <a:pPr lvl="1" indent="-171450">
              <a:buFont typeface="Courier New"/>
              <a:buChar char="o"/>
            </a:pPr>
            <a:r>
              <a:rPr lang="en-AU" dirty="0"/>
              <a:t>take any actions that could influence drivers and others to speed or breach the HVNL, this could include:</a:t>
            </a:r>
          </a:p>
          <a:p>
            <a:pPr marL="1085850" lvl="2" indent="-171450">
              <a:buFont typeface="Wingdings"/>
              <a:buChar char="§"/>
            </a:pPr>
            <a:r>
              <a:rPr lang="en-AU" dirty="0"/>
              <a:t>direct requests or terms in a contract</a:t>
            </a:r>
          </a:p>
          <a:p>
            <a:pPr marL="1085850" lvl="2" indent="-171450">
              <a:buFont typeface="Wingdings"/>
              <a:buChar char="§"/>
            </a:pPr>
            <a:r>
              <a:rPr lang="en-AU" dirty="0"/>
              <a:t>financial penalties or rewards</a:t>
            </a:r>
          </a:p>
          <a:p>
            <a:pPr marL="1085850" lvl="2" indent="-171450">
              <a:buFont typeface="Wingdings"/>
              <a:buChar char="§"/>
            </a:pPr>
            <a:r>
              <a:rPr lang="en-AU" dirty="0"/>
              <a:t>preferential treatment</a:t>
            </a:r>
          </a:p>
          <a:p>
            <a:pPr marL="1085850" lvl="2" indent="-171450">
              <a:buFont typeface="Wingdings"/>
              <a:buChar char="§"/>
            </a:pPr>
            <a:r>
              <a:rPr lang="en-AU" dirty="0"/>
              <a:t>any other words or actions that might cause or encourage another </a:t>
            </a:r>
            <a:r>
              <a:rPr lang="en-AU" dirty="0" err="1"/>
              <a:t>CoR</a:t>
            </a:r>
            <a:r>
              <a:rPr lang="en-AU" dirty="0"/>
              <a:t> party, or a driver, to bend the rules.</a:t>
            </a:r>
          </a:p>
          <a:p>
            <a:endParaRPr lang="en-AU" dirty="0">
              <a:solidFill>
                <a:srgbClr val="FFFFFF"/>
              </a:solidFill>
              <a:latin typeface="URWGeometric-Bold"/>
            </a:endParaRPr>
          </a:p>
        </p:txBody>
      </p:sp>
      <p:sp>
        <p:nvSpPr>
          <p:cNvPr id="4" name="Slide Number Placeholder 3"/>
          <p:cNvSpPr>
            <a:spLocks noGrp="1"/>
          </p:cNvSpPr>
          <p:nvPr>
            <p:ph type="sldNum" sz="quarter" idx="5"/>
          </p:nvPr>
        </p:nvSpPr>
        <p:spPr/>
        <p:txBody>
          <a:bodyPr/>
          <a:lstStyle/>
          <a:p>
            <a:fld id="{E360A637-EFA8-47BF-90BA-058F9708ACDA}" type="slidenum">
              <a:rPr lang="en-AU" smtClean="0"/>
              <a:t>3</a:t>
            </a:fld>
            <a:endParaRPr lang="en-AU"/>
          </a:p>
        </p:txBody>
      </p:sp>
    </p:spTree>
    <p:extLst>
      <p:ext uri="{BB962C8B-B14F-4D97-AF65-F5344CB8AC3E}">
        <p14:creationId xmlns:p14="http://schemas.microsoft.com/office/powerpoint/2010/main" val="94465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Executive Duty Due Diligence is a positive, proactive, personal duty.</a:t>
            </a:r>
            <a:endParaRPr lang="en-US" dirty="0"/>
          </a:p>
          <a:p>
            <a:r>
              <a:rPr lang="en-AU" dirty="0"/>
              <a:t>Even if the owner is not on the station or have anything to do with booking a truck, they still have a due diligence.</a:t>
            </a:r>
          </a:p>
          <a:p>
            <a:r>
              <a:rPr lang="en-AU" dirty="0"/>
              <a:t>So as farm owners you have what’s called an executive duty to exercise due diligence.</a:t>
            </a:r>
          </a:p>
          <a:p>
            <a:r>
              <a:rPr lang="en-AU" dirty="0"/>
              <a:t>WHS ensures that the worker does the task safely, </a:t>
            </a:r>
            <a:r>
              <a:rPr lang="en-AU" dirty="0" err="1"/>
              <a:t>CoR</a:t>
            </a:r>
            <a:r>
              <a:rPr lang="en-AU" dirty="0"/>
              <a:t> requires that the task is done is a way that ensures the safety of the public and focuses on the vehicle, driver or load whilst on the road.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92000"/>
              </a:lnSpc>
              <a:spcBef>
                <a:spcPts val="0"/>
              </a:spcBef>
              <a:spcAft>
                <a:spcPts val="0"/>
              </a:spcAft>
              <a:buClrTx/>
              <a:buSzTx/>
              <a:buFontTx/>
              <a:buNone/>
              <a:tabLst/>
              <a:defRPr/>
            </a:pPr>
            <a:fld id="{B95FC605-652A-44F1-8993-DD1DF89574D8}"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92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0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BE008-0942-36B2-19CF-8915F9C0C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B2A90-6DB4-47F6-83CF-CBD53B89A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F4AB5-32C6-EE2E-ABB7-A56EB513D76A}"/>
              </a:ext>
            </a:extLst>
          </p:cNvPr>
          <p:cNvSpPr>
            <a:spLocks noGrp="1"/>
          </p:cNvSpPr>
          <p:nvPr>
            <p:ph type="body" idx="1"/>
          </p:nvPr>
        </p:nvSpPr>
        <p:spPr/>
        <p:txBody>
          <a:bodyPr/>
          <a:lstStyle/>
          <a:p>
            <a:r>
              <a:rPr lang="en-AU" dirty="0"/>
              <a:t>Executive Duty Due Diligence is a positive, proactive, personal duty.</a:t>
            </a:r>
            <a:endParaRPr lang="en-US" dirty="0"/>
          </a:p>
          <a:p>
            <a:r>
              <a:rPr lang="en-AU" dirty="0"/>
              <a:t>Even if the owner is not on the station or have anything to do with booking a truck, they still have a due diligence.</a:t>
            </a:r>
          </a:p>
          <a:p>
            <a:r>
              <a:rPr lang="en-AU" dirty="0"/>
              <a:t>So as farm owners you have what’s called an executive duty to exercise due diligence.</a:t>
            </a:r>
          </a:p>
          <a:p>
            <a:r>
              <a:rPr lang="en-AU" dirty="0"/>
              <a:t>WHS ensures that the worker does the task safely, </a:t>
            </a:r>
            <a:r>
              <a:rPr lang="en-AU" dirty="0" err="1"/>
              <a:t>CoR</a:t>
            </a:r>
            <a:r>
              <a:rPr lang="en-AU" dirty="0"/>
              <a:t> requires that the task is done is a way that ensures the safety of the public and focuses on the vehicle, driver or load whilst on the road. </a:t>
            </a:r>
          </a:p>
        </p:txBody>
      </p:sp>
      <p:sp>
        <p:nvSpPr>
          <p:cNvPr id="4" name="Slide Number Placeholder 3">
            <a:extLst>
              <a:ext uri="{FF2B5EF4-FFF2-40B4-BE49-F238E27FC236}">
                <a16:creationId xmlns:a16="http://schemas.microsoft.com/office/drawing/2014/main" id="{9FB2DC98-DD50-ACEB-566E-9785E939C61A}"/>
              </a:ext>
            </a:extLst>
          </p:cNvPr>
          <p:cNvSpPr>
            <a:spLocks noGrp="1"/>
          </p:cNvSpPr>
          <p:nvPr>
            <p:ph type="sldNum" sz="quarter" idx="10"/>
          </p:nvPr>
        </p:nvSpPr>
        <p:spPr/>
        <p:txBody>
          <a:bodyPr/>
          <a:lstStyle/>
          <a:p>
            <a:pPr marL="0" marR="0" lvl="0" indent="0" algn="r" defTabSz="914400" rtl="0" eaLnBrk="1" fontAlgn="auto" latinLnBrk="0" hangingPunct="1">
              <a:lnSpc>
                <a:spcPct val="92000"/>
              </a:lnSpc>
              <a:spcBef>
                <a:spcPts val="0"/>
              </a:spcBef>
              <a:spcAft>
                <a:spcPts val="0"/>
              </a:spcAft>
              <a:buClrTx/>
              <a:buSzTx/>
              <a:buFontTx/>
              <a:buNone/>
              <a:tabLst/>
              <a:defRPr/>
            </a:pPr>
            <a:fld id="{B95FC605-652A-44F1-8993-DD1DF89574D8}"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92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6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b="1" dirty="0"/>
              <a:t>Employer </a:t>
            </a:r>
            <a:r>
              <a:rPr lang="en-AU" dirty="0"/>
              <a:t>- employing a heavy vehicle driver</a:t>
            </a:r>
            <a:endParaRPr lang="en-AU" b="1" dirty="0"/>
          </a:p>
          <a:p>
            <a:pPr marL="171450" indent="-171450">
              <a:buFont typeface="Arial"/>
              <a:buChar char="•"/>
            </a:pPr>
            <a:r>
              <a:rPr lang="en-AU" b="1" dirty="0"/>
              <a:t>Prime Contractor</a:t>
            </a:r>
            <a:r>
              <a:rPr lang="en-AU" dirty="0"/>
              <a:t> - engaging a self-employed driver of a heavy vehicle under a contract for services</a:t>
            </a:r>
            <a:endParaRPr lang="en-AU" b="1" dirty="0"/>
          </a:p>
          <a:p>
            <a:pPr marL="171450" indent="-171450">
              <a:buFont typeface="Arial"/>
              <a:buChar char="•"/>
            </a:pPr>
            <a:r>
              <a:rPr lang="en-AU" b="1" dirty="0"/>
              <a:t>Scheduler</a:t>
            </a:r>
            <a:r>
              <a:rPr lang="en-AU" dirty="0"/>
              <a:t> - scheduling the transport of goods or passengers in a heavy vehicle, or scheduling a driver’s work and rest hours</a:t>
            </a:r>
            <a:endParaRPr lang="en-AU" b="1" dirty="0"/>
          </a:p>
          <a:p>
            <a:pPr marL="171450" indent="-171450">
              <a:buFont typeface="Arial,Sans-Serif"/>
              <a:buChar char="•"/>
            </a:pPr>
            <a:r>
              <a:rPr lang="en-AU" b="1" dirty="0"/>
              <a:t>Loader</a:t>
            </a:r>
            <a:r>
              <a:rPr lang="en-AU" dirty="0"/>
              <a:t> - loading a heavy vehicle</a:t>
            </a:r>
            <a:endParaRPr lang="en-US" dirty="0">
              <a:solidFill>
                <a:srgbClr val="444444"/>
              </a:solidFill>
            </a:endParaRPr>
          </a:p>
          <a:p>
            <a:pPr marL="171450" indent="-171450">
              <a:buFont typeface="Arial,Sans-Serif"/>
              <a:buChar char="•"/>
            </a:pPr>
            <a:r>
              <a:rPr lang="en-AU" b="1" dirty="0"/>
              <a:t>Unloader</a:t>
            </a:r>
            <a:r>
              <a:rPr lang="en-AU" dirty="0"/>
              <a:t> - unloading a heavy vehicle</a:t>
            </a:r>
          </a:p>
          <a:p>
            <a:pPr marL="171450" indent="-171450">
              <a:buFont typeface="Arial,Sans-Serif"/>
              <a:buChar char="•"/>
            </a:pPr>
            <a:r>
              <a:rPr lang="en-AU" b="1"/>
              <a:t>Loading Manager </a:t>
            </a:r>
            <a:r>
              <a:rPr lang="en-AU"/>
              <a:t>- managing premises where five or more heavy vehicles are regularly loaded or unloaded each day</a:t>
            </a:r>
            <a:endParaRPr lang="en-US">
              <a:solidFill>
                <a:srgbClr val="444444"/>
              </a:solidFill>
            </a:endParaRPr>
          </a:p>
          <a:p>
            <a:pPr marL="171450" indent="-171450">
              <a:buFont typeface="Arial,Sans-Serif"/>
              <a:buChar char="•"/>
            </a:pPr>
            <a:r>
              <a:rPr lang="en-AU" b="1" dirty="0"/>
              <a:t>Operator </a:t>
            </a:r>
            <a:r>
              <a:rPr lang="en-AU" dirty="0"/>
              <a:t>- directing the control and use of a heavy vehicle</a:t>
            </a:r>
          </a:p>
          <a:p>
            <a:pPr marL="171450" indent="-171450">
              <a:buFont typeface="Arial"/>
              <a:buChar char="•"/>
            </a:pPr>
            <a:r>
              <a:rPr lang="en-AU" b="1" dirty="0"/>
              <a:t>Consignor </a:t>
            </a:r>
            <a:r>
              <a:rPr lang="en-AU" dirty="0"/>
              <a:t>- consigning (coordinating and sending) goods for transport by a heavy vehicle</a:t>
            </a:r>
          </a:p>
          <a:p>
            <a:pPr marL="171450" indent="-171450">
              <a:buFont typeface="Arial"/>
              <a:buChar char="•"/>
            </a:pPr>
            <a:r>
              <a:rPr lang="en-AU" b="1" dirty="0"/>
              <a:t>Consignee</a:t>
            </a:r>
            <a:r>
              <a:rPr lang="en-AU" dirty="0"/>
              <a:t> - receiving goods delivered by a heavy vehicle</a:t>
            </a:r>
          </a:p>
          <a:p>
            <a:pPr marL="171450" indent="-171450">
              <a:buFont typeface="Arial"/>
              <a:buChar char="•"/>
            </a:pPr>
            <a:r>
              <a:rPr lang="en-AU" b="1" dirty="0"/>
              <a:t>Packer</a:t>
            </a:r>
            <a:r>
              <a:rPr lang="en-AU" dirty="0"/>
              <a:t> - packing or assembling goods for transport in a heavy vehicle</a:t>
            </a:r>
          </a:p>
          <a:p>
            <a:endParaRPr lang="en-AU" dirty="0"/>
          </a:p>
          <a:p>
            <a:r>
              <a:rPr lang="en-AU" dirty="0"/>
              <a:t>A driver is not a party in the chain unless they own the vehicle and then they would be an </a:t>
            </a:r>
            <a:r>
              <a:rPr lang="en-AU" b="1" dirty="0"/>
              <a:t>Operator</a:t>
            </a:r>
            <a:r>
              <a:rPr lang="en-AU" dirty="0"/>
              <a:t> or are doing one of the other functions.</a:t>
            </a:r>
            <a:endParaRPr lang="en-US" dirty="0"/>
          </a:p>
          <a:p>
            <a:r>
              <a:rPr lang="en-AU" dirty="0"/>
              <a:t>The reason is that once a driver takes a vehicle out on the road they have to comply with the provisions in the HVNL. </a:t>
            </a:r>
            <a:endParaRPr lang="en-US" dirty="0"/>
          </a:p>
        </p:txBody>
      </p:sp>
      <p:sp>
        <p:nvSpPr>
          <p:cNvPr id="4" name="Slide Number Placeholder 3"/>
          <p:cNvSpPr>
            <a:spLocks noGrp="1"/>
          </p:cNvSpPr>
          <p:nvPr>
            <p:ph type="sldNum" sz="quarter" idx="5"/>
          </p:nvPr>
        </p:nvSpPr>
        <p:spPr/>
        <p:txBody>
          <a:bodyPr/>
          <a:lstStyle/>
          <a:p>
            <a:fld id="{E360A637-EFA8-47BF-90BA-058F9708ACDA}" type="slidenum">
              <a:rPr lang="en-AU" smtClean="0"/>
              <a:t>5</a:t>
            </a:fld>
            <a:endParaRPr lang="en-AU"/>
          </a:p>
        </p:txBody>
      </p:sp>
    </p:spTree>
    <p:extLst>
      <p:ext uri="{BB962C8B-B14F-4D97-AF65-F5344CB8AC3E}">
        <p14:creationId xmlns:p14="http://schemas.microsoft.com/office/powerpoint/2010/main" val="166321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Review the slide and discuss.</a:t>
            </a:r>
            <a:endParaRPr lang="en-US" dirty="0"/>
          </a:p>
          <a:p>
            <a:r>
              <a:rPr lang="en-AU" dirty="0"/>
              <a:t>Under workplace health and safety we look after the people.</a:t>
            </a:r>
          </a:p>
          <a:p>
            <a:r>
              <a:rPr lang="en-AU" dirty="0"/>
              <a:t>Likelihood of a driver getting injured on your loading ramp? Pretty high with likely a serious injury. How can we control that risk? </a:t>
            </a:r>
          </a:p>
          <a:p>
            <a:r>
              <a:rPr lang="en-AU" dirty="0" err="1"/>
              <a:t>CoR</a:t>
            </a:r>
            <a:r>
              <a:rPr lang="en-AU" dirty="0"/>
              <a:t> is about managing risks to the public while the vehicle is travelling on the road</a:t>
            </a:r>
            <a:br>
              <a:rPr lang="en-AU" dirty="0">
                <a:cs typeface="+mn-lt"/>
              </a:rPr>
            </a:br>
            <a:r>
              <a:rPr lang="en-AU" dirty="0"/>
              <a:t>We know rain is coming and your driveway is slippery and boggy for heavy vehicles. Its reasonably practicable for you to call and discuss road conditions with the operator.</a:t>
            </a:r>
          </a:p>
          <a:p>
            <a:endParaRPr lang="en-AU" dirty="0"/>
          </a:p>
          <a:p>
            <a:endParaRPr lang="en-AU" dirty="0"/>
          </a:p>
        </p:txBody>
      </p:sp>
      <p:sp>
        <p:nvSpPr>
          <p:cNvPr id="4" name="Slide Number Placeholder 3"/>
          <p:cNvSpPr>
            <a:spLocks noGrp="1"/>
          </p:cNvSpPr>
          <p:nvPr>
            <p:ph type="sldNum" sz="quarter" idx="5"/>
          </p:nvPr>
        </p:nvSpPr>
        <p:spPr/>
        <p:txBody>
          <a:bodyPr/>
          <a:lstStyle/>
          <a:p>
            <a:fld id="{E360A637-EFA8-47BF-90BA-058F9708ACDA}" type="slidenum">
              <a:rPr lang="en-AU" smtClean="0"/>
              <a:t>6</a:t>
            </a:fld>
            <a:endParaRPr lang="en-AU"/>
          </a:p>
        </p:txBody>
      </p:sp>
    </p:spTree>
    <p:extLst>
      <p:ext uri="{BB962C8B-B14F-4D97-AF65-F5344CB8AC3E}">
        <p14:creationId xmlns:p14="http://schemas.microsoft.com/office/powerpoint/2010/main" val="194713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We all have the same duty – to ensure the safety of heavy vehicles whilst on the road and we also have shared responsibility. Discuss what participants think their level of control and influence is.</a:t>
            </a:r>
            <a:endParaRPr lang="en-US" dirty="0"/>
          </a:p>
          <a:p>
            <a:pPr marL="171450" indent="-171450">
              <a:buFont typeface="Arial"/>
              <a:buChar char="•"/>
            </a:pPr>
            <a:r>
              <a:rPr lang="en-AU" b="1" u="sng" dirty="0"/>
              <a:t>You cannot contract away your duty</a:t>
            </a:r>
            <a:r>
              <a:rPr lang="en-AU" b="1" dirty="0"/>
              <a:t>.</a:t>
            </a:r>
            <a:endParaRPr lang="en-US" b="1" dirty="0"/>
          </a:p>
          <a:p>
            <a:pPr marL="171450" indent="-171450">
              <a:buFont typeface="Arial"/>
              <a:buChar char="•"/>
            </a:pPr>
            <a:r>
              <a:rPr lang="en-AU" dirty="0"/>
              <a:t>Discussion around control and influence.</a:t>
            </a:r>
            <a:endParaRPr lang="en-US" dirty="0"/>
          </a:p>
          <a:p>
            <a:pPr marL="171450" indent="-171450">
              <a:buFont typeface="Arial"/>
              <a:buChar char="•"/>
            </a:pPr>
            <a:r>
              <a:rPr lang="en-AU" dirty="0"/>
              <a:t>Talk about the hierarchy of control – eliminate the risk and if it can't be eliminated minimise it</a:t>
            </a:r>
            <a:endParaRPr lang="en-US" dirty="0"/>
          </a:p>
          <a:p>
            <a:pPr marL="171450" indent="-171450">
              <a:buFont typeface="Aptos"/>
              <a:buChar char="•"/>
            </a:pPr>
            <a:r>
              <a:rPr lang="en-AU" dirty="0"/>
              <a:t>Every party has the same duty but each party will have varying levels of control and influence.</a:t>
            </a:r>
          </a:p>
          <a:p>
            <a:pPr marL="171450" indent="-171450">
              <a:buFont typeface="Aptos,Sans-Serif"/>
              <a:buChar char="•"/>
            </a:pPr>
            <a:r>
              <a:rPr lang="en-AU" dirty="0"/>
              <a:t>Shared responsibility is similar to the concept of over-lapping duty holders in WHS.</a:t>
            </a:r>
            <a:endParaRPr lang="en-US" dirty="0">
              <a:solidFill>
                <a:srgbClr val="444444"/>
              </a:solidFill>
            </a:endParaRPr>
          </a:p>
          <a:p>
            <a:pPr marL="171450" indent="-171450">
              <a:buFont typeface="Aptos,Sans-Serif"/>
              <a:buChar char="•"/>
            </a:pPr>
            <a:r>
              <a:rPr lang="en-AU" dirty="0"/>
              <a:t>No single party is responsible for the safety of a heavy vehicle on the road </a:t>
            </a:r>
          </a:p>
          <a:p>
            <a:pPr marL="171450" indent="-171450">
              <a:buFont typeface="Aptos"/>
              <a:buChar char="•"/>
            </a:pPr>
            <a:r>
              <a:rPr lang="en-AU" dirty="0"/>
              <a:t>Talk About what other parties in the chain have shared responsibilities</a:t>
            </a:r>
          </a:p>
          <a:p>
            <a:pPr lvl="1" indent="-171450">
              <a:buFont typeface="Courier New"/>
              <a:buChar char="o"/>
            </a:pPr>
            <a:r>
              <a:rPr lang="en-AU"/>
              <a:t>The influence they have on other parties</a:t>
            </a:r>
          </a:p>
          <a:p>
            <a:pPr lvl="1" indent="-171450">
              <a:buFont typeface="Courier New"/>
              <a:buChar char="o"/>
            </a:pPr>
            <a:r>
              <a:rPr lang="en-AU"/>
              <a:t>The influence other parties have on their business</a:t>
            </a:r>
          </a:p>
          <a:p>
            <a:pPr marL="171450" indent="-171450">
              <a:buFont typeface="Aptos"/>
              <a:buChar char="•"/>
            </a:pPr>
            <a:r>
              <a:rPr lang="en-AU" dirty="0"/>
              <a:t>What each party is doing to ensure safety of the transport activities on a road. </a:t>
            </a:r>
          </a:p>
          <a:p>
            <a:r>
              <a:rPr lang="en-AU" dirty="0"/>
              <a:t>Communication is key.</a:t>
            </a:r>
          </a:p>
          <a:p>
            <a:r>
              <a:rPr lang="en-AU" dirty="0"/>
              <a:t>Workshop ways they can communicate with people involved. </a:t>
            </a:r>
          </a:p>
          <a:p>
            <a:endParaRPr lang="en-AU" dirty="0"/>
          </a:p>
        </p:txBody>
      </p:sp>
      <p:sp>
        <p:nvSpPr>
          <p:cNvPr id="4" name="Slide Number Placeholder 3"/>
          <p:cNvSpPr>
            <a:spLocks noGrp="1"/>
          </p:cNvSpPr>
          <p:nvPr>
            <p:ph type="sldNum" sz="quarter" idx="5"/>
          </p:nvPr>
        </p:nvSpPr>
        <p:spPr/>
        <p:txBody>
          <a:bodyPr/>
          <a:lstStyle/>
          <a:p>
            <a:fld id="{E360A637-EFA8-47BF-90BA-058F9708ACDA}" type="slidenum">
              <a:rPr lang="en-AU" smtClean="0"/>
              <a:t>7</a:t>
            </a:fld>
            <a:endParaRPr lang="en-AU"/>
          </a:p>
        </p:txBody>
      </p:sp>
    </p:spTree>
    <p:extLst>
      <p:ext uri="{BB962C8B-B14F-4D97-AF65-F5344CB8AC3E}">
        <p14:creationId xmlns:p14="http://schemas.microsoft.com/office/powerpoint/2010/main" val="913796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what is reasonably practicable in this example.</a:t>
            </a:r>
            <a:endParaRPr lang="en-US" dirty="0"/>
          </a:p>
          <a:p>
            <a:r>
              <a:rPr lang="en-AU" dirty="0"/>
              <a:t>Under </a:t>
            </a:r>
            <a:r>
              <a:rPr lang="en-AU" dirty="0" err="1"/>
              <a:t>CoR</a:t>
            </a:r>
            <a:r>
              <a:rPr lang="en-AU" dirty="0"/>
              <a:t> Its reasonably practicable for a lay person to see and understand a tyre is missing or a windscreen is cracked. You might hear the brakes are worn. Those are reasonably practicable things anyone working on a farm who has been around heavy vehicles for any length of time should know.</a:t>
            </a:r>
            <a:endParaRPr lang="en-US" dirty="0"/>
          </a:p>
          <a:p>
            <a:r>
              <a:rPr lang="en-AU" dirty="0"/>
              <a:t>Its not reasonably practicable for us to know the lead springs needed maintenance or that hydraulic fluid was leaking.</a:t>
            </a:r>
            <a:endParaRPr lang="en-US" dirty="0"/>
          </a:p>
          <a:p>
            <a:r>
              <a:rPr lang="en-AU" dirty="0"/>
              <a:t>Its not reasonably practicable for us to know the driver had exceeded his maximum hours if he just showed up at our place but everything about this particular instance should ring massive alarm bells. Discuss possible courses of action.</a:t>
            </a:r>
            <a:endParaRPr lang="en-US" dirty="0"/>
          </a:p>
        </p:txBody>
      </p:sp>
      <p:sp>
        <p:nvSpPr>
          <p:cNvPr id="4" name="Slide Number Placeholder 3"/>
          <p:cNvSpPr>
            <a:spLocks noGrp="1"/>
          </p:cNvSpPr>
          <p:nvPr>
            <p:ph type="sldNum" sz="quarter" idx="5"/>
          </p:nvPr>
        </p:nvSpPr>
        <p:spPr/>
        <p:txBody>
          <a:bodyPr/>
          <a:lstStyle/>
          <a:p>
            <a:fld id="{E360A637-EFA8-47BF-90BA-058F9708ACDA}" type="slidenum">
              <a:rPr lang="en-AU" smtClean="0"/>
              <a:t>8</a:t>
            </a:fld>
            <a:endParaRPr lang="en-AU"/>
          </a:p>
        </p:txBody>
      </p:sp>
    </p:spTree>
    <p:extLst>
      <p:ext uri="{BB962C8B-B14F-4D97-AF65-F5344CB8AC3E}">
        <p14:creationId xmlns:p14="http://schemas.microsoft.com/office/powerpoint/2010/main" val="291124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DE82-1751-4F6F-8BFA-505C3AE924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18BB44-E054-49EF-AC1F-69C2BB1B7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0F49D6-2CC7-4A98-8550-C1326186216D}"/>
              </a:ext>
            </a:extLst>
          </p:cNvPr>
          <p:cNvSpPr>
            <a:spLocks noGrp="1"/>
          </p:cNvSpPr>
          <p:nvPr>
            <p:ph type="dt" sz="half" idx="10"/>
          </p:nvPr>
        </p:nvSpPr>
        <p:spPr/>
        <p:txBody>
          <a:bodyPr/>
          <a:lstStyle/>
          <a:p>
            <a:fld id="{6C5EEA42-863C-4198-A2E1-798AB53F8BD8}" type="datetime1">
              <a:rPr lang="en-US" smtClean="0"/>
              <a:t>11/6/2025</a:t>
            </a:fld>
            <a:endParaRPr lang="en-US"/>
          </a:p>
        </p:txBody>
      </p:sp>
      <p:sp>
        <p:nvSpPr>
          <p:cNvPr id="5" name="Footer Placeholder 4">
            <a:extLst>
              <a:ext uri="{FF2B5EF4-FFF2-40B4-BE49-F238E27FC236}">
                <a16:creationId xmlns:a16="http://schemas.microsoft.com/office/drawing/2014/main" id="{B8AE5F5D-1ADD-4F3E-8476-04593B76CEC1}"/>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6" name="Slide Number Placeholder 5">
            <a:extLst>
              <a:ext uri="{FF2B5EF4-FFF2-40B4-BE49-F238E27FC236}">
                <a16:creationId xmlns:a16="http://schemas.microsoft.com/office/drawing/2014/main" id="{6D5DC003-BAE0-40D0-BC72-13068C9F01C0}"/>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4269058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6DB2-EE1F-4C9F-AFE8-AE67CB462C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60AE29-D6B9-40A7-B915-9280440B4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C43F9-35E9-45D1-BB32-875A44B6EBB5}"/>
              </a:ext>
            </a:extLst>
          </p:cNvPr>
          <p:cNvSpPr>
            <a:spLocks noGrp="1"/>
          </p:cNvSpPr>
          <p:nvPr>
            <p:ph type="dt" sz="half" idx="10"/>
          </p:nvPr>
        </p:nvSpPr>
        <p:spPr/>
        <p:txBody>
          <a:bodyPr/>
          <a:lstStyle/>
          <a:p>
            <a:fld id="{BA739636-35F7-4DF4-B9C0-BA9D3F9A3045}" type="datetime1">
              <a:rPr lang="en-US" smtClean="0"/>
              <a:t>11/6/2025</a:t>
            </a:fld>
            <a:endParaRPr lang="en-US"/>
          </a:p>
        </p:txBody>
      </p:sp>
      <p:sp>
        <p:nvSpPr>
          <p:cNvPr id="5" name="Footer Placeholder 4">
            <a:extLst>
              <a:ext uri="{FF2B5EF4-FFF2-40B4-BE49-F238E27FC236}">
                <a16:creationId xmlns:a16="http://schemas.microsoft.com/office/drawing/2014/main" id="{1729D958-0241-4930-B224-93C65F95D1B7}"/>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6" name="Slide Number Placeholder 5">
            <a:extLst>
              <a:ext uri="{FF2B5EF4-FFF2-40B4-BE49-F238E27FC236}">
                <a16:creationId xmlns:a16="http://schemas.microsoft.com/office/drawing/2014/main" id="{2BF4140F-D409-4A7B-B051-1609E446B6CA}"/>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1307100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BC950-E46A-45F3-823A-64F6E0D0D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D45D9C-BD0B-4A56-985C-BEAE23C6DE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84913-934E-415D-ADC4-C42CF63C409A}"/>
              </a:ext>
            </a:extLst>
          </p:cNvPr>
          <p:cNvSpPr>
            <a:spLocks noGrp="1"/>
          </p:cNvSpPr>
          <p:nvPr>
            <p:ph type="dt" sz="half" idx="10"/>
          </p:nvPr>
        </p:nvSpPr>
        <p:spPr/>
        <p:txBody>
          <a:bodyPr/>
          <a:lstStyle/>
          <a:p>
            <a:fld id="{FE1FAEC4-1589-4794-BF3B-C98336C5880E}" type="datetime1">
              <a:rPr lang="en-US" smtClean="0"/>
              <a:t>11/6/2025</a:t>
            </a:fld>
            <a:endParaRPr lang="en-US"/>
          </a:p>
        </p:txBody>
      </p:sp>
      <p:sp>
        <p:nvSpPr>
          <p:cNvPr id="5" name="Footer Placeholder 4">
            <a:extLst>
              <a:ext uri="{FF2B5EF4-FFF2-40B4-BE49-F238E27FC236}">
                <a16:creationId xmlns:a16="http://schemas.microsoft.com/office/drawing/2014/main" id="{767E2F4E-3CB8-4839-97F7-64395F91E93B}"/>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6" name="Slide Number Placeholder 5">
            <a:extLst>
              <a:ext uri="{FF2B5EF4-FFF2-40B4-BE49-F238E27FC236}">
                <a16:creationId xmlns:a16="http://schemas.microsoft.com/office/drawing/2014/main" id="{4609B2FF-9FD4-41B5-B768-AF11F8C10DE8}"/>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3802244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4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960C9F-E282-422A-ADB9-3AA6D9820636}"/>
              </a:ext>
            </a:extLst>
          </p:cNvPr>
          <p:cNvSpPr>
            <a:spLocks noGrp="1"/>
          </p:cNvSpPr>
          <p:nvPr>
            <p:ph type="pic" sz="quarter" idx="10"/>
          </p:nvPr>
        </p:nvSpPr>
        <p:spPr>
          <a:xfrm>
            <a:off x="7642741" y="1425243"/>
            <a:ext cx="2943995" cy="4007514"/>
          </a:xfrm>
          <a:custGeom>
            <a:avLst/>
            <a:gdLst>
              <a:gd name="connsiteX0" fmla="*/ 0 w 2943995"/>
              <a:gd name="connsiteY0" fmla="*/ 0 h 4007514"/>
              <a:gd name="connsiteX1" fmla="*/ 2943995 w 2943995"/>
              <a:gd name="connsiteY1" fmla="*/ 0 h 4007514"/>
              <a:gd name="connsiteX2" fmla="*/ 2943995 w 2943995"/>
              <a:gd name="connsiteY2" fmla="*/ 4007514 h 4007514"/>
              <a:gd name="connsiteX3" fmla="*/ 0 w 2943995"/>
              <a:gd name="connsiteY3" fmla="*/ 4007514 h 4007514"/>
            </a:gdLst>
            <a:ahLst/>
            <a:cxnLst>
              <a:cxn ang="0">
                <a:pos x="connsiteX0" y="connsiteY0"/>
              </a:cxn>
              <a:cxn ang="0">
                <a:pos x="connsiteX1" y="connsiteY1"/>
              </a:cxn>
              <a:cxn ang="0">
                <a:pos x="connsiteX2" y="connsiteY2"/>
              </a:cxn>
              <a:cxn ang="0">
                <a:pos x="connsiteX3" y="connsiteY3"/>
              </a:cxn>
            </a:cxnLst>
            <a:rect l="l" t="t" r="r" b="b"/>
            <a:pathLst>
              <a:path w="2943995" h="4007514">
                <a:moveTo>
                  <a:pt x="0" y="0"/>
                </a:moveTo>
                <a:lnTo>
                  <a:pt x="2943995" y="0"/>
                </a:lnTo>
                <a:lnTo>
                  <a:pt x="2943995" y="4007514"/>
                </a:lnTo>
                <a:lnTo>
                  <a:pt x="0" y="4007514"/>
                </a:lnTo>
                <a:close/>
              </a:path>
            </a:pathLst>
          </a:custGeom>
        </p:spPr>
        <p:txBody>
          <a:bodyPr wrap="square">
            <a:noAutofit/>
          </a:bodyPr>
          <a:lstStyle/>
          <a:p>
            <a:r>
              <a:rPr lang="en-GB"/>
              <a:t>Click icon to add picture</a:t>
            </a:r>
            <a:endParaRPr lang="en-US"/>
          </a:p>
        </p:txBody>
      </p:sp>
    </p:spTree>
    <p:extLst>
      <p:ext uri="{BB962C8B-B14F-4D97-AF65-F5344CB8AC3E}">
        <p14:creationId xmlns:p14="http://schemas.microsoft.com/office/powerpoint/2010/main" val="2118295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02D1-2E09-4F1D-AEE9-97F0EC96C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7325C-BF3D-4EF6-8734-7931954489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88637-4341-4640-AEA6-5C4362A06543}"/>
              </a:ext>
            </a:extLst>
          </p:cNvPr>
          <p:cNvSpPr>
            <a:spLocks noGrp="1"/>
          </p:cNvSpPr>
          <p:nvPr>
            <p:ph type="dt" sz="half" idx="10"/>
          </p:nvPr>
        </p:nvSpPr>
        <p:spPr/>
        <p:txBody>
          <a:bodyPr/>
          <a:lstStyle/>
          <a:p>
            <a:fld id="{27F305F3-1578-4247-81BF-1B38231085CB}" type="datetime1">
              <a:rPr lang="en-US" smtClean="0"/>
              <a:t>11/6/2025</a:t>
            </a:fld>
            <a:endParaRPr lang="en-US"/>
          </a:p>
        </p:txBody>
      </p:sp>
      <p:sp>
        <p:nvSpPr>
          <p:cNvPr id="5" name="Footer Placeholder 4">
            <a:extLst>
              <a:ext uri="{FF2B5EF4-FFF2-40B4-BE49-F238E27FC236}">
                <a16:creationId xmlns:a16="http://schemas.microsoft.com/office/drawing/2014/main" id="{956EEE38-96B1-4E6B-957F-01A1C053D28E}"/>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6" name="Slide Number Placeholder 5">
            <a:extLst>
              <a:ext uri="{FF2B5EF4-FFF2-40B4-BE49-F238E27FC236}">
                <a16:creationId xmlns:a16="http://schemas.microsoft.com/office/drawing/2014/main" id="{4BF63E00-3A8A-4FAB-935B-B46AD08640A2}"/>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257004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64D-AA20-4387-ACFC-9B9B2B51E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125BC1-3AB7-4AB8-A526-D9DFB34C5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064DCD-0092-4692-A946-7CFAD5A3214B}"/>
              </a:ext>
            </a:extLst>
          </p:cNvPr>
          <p:cNvSpPr>
            <a:spLocks noGrp="1"/>
          </p:cNvSpPr>
          <p:nvPr>
            <p:ph type="dt" sz="half" idx="10"/>
          </p:nvPr>
        </p:nvSpPr>
        <p:spPr/>
        <p:txBody>
          <a:bodyPr/>
          <a:lstStyle/>
          <a:p>
            <a:fld id="{42A83338-D572-416A-8FB4-54966C35B568}" type="datetime1">
              <a:rPr lang="en-US" smtClean="0"/>
              <a:t>11/6/2025</a:t>
            </a:fld>
            <a:endParaRPr lang="en-US"/>
          </a:p>
        </p:txBody>
      </p:sp>
      <p:sp>
        <p:nvSpPr>
          <p:cNvPr id="5" name="Footer Placeholder 4">
            <a:extLst>
              <a:ext uri="{FF2B5EF4-FFF2-40B4-BE49-F238E27FC236}">
                <a16:creationId xmlns:a16="http://schemas.microsoft.com/office/drawing/2014/main" id="{872E79CB-1250-4B14-BDB3-63747683C9B7}"/>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6" name="Slide Number Placeholder 5">
            <a:extLst>
              <a:ext uri="{FF2B5EF4-FFF2-40B4-BE49-F238E27FC236}">
                <a16:creationId xmlns:a16="http://schemas.microsoft.com/office/drawing/2014/main" id="{B48AF930-A166-4ADF-81B2-735128A7B837}"/>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275130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37B3-382E-4CDF-A219-AF24CA6D7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C4DBD-9451-4687-A657-68E1EB5A5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B427E2-C99A-47CD-8FF6-8BEC497D6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A99C4-AFAC-4405-A021-5692E8C75D36}"/>
              </a:ext>
            </a:extLst>
          </p:cNvPr>
          <p:cNvSpPr>
            <a:spLocks noGrp="1"/>
          </p:cNvSpPr>
          <p:nvPr>
            <p:ph type="dt" sz="half" idx="10"/>
          </p:nvPr>
        </p:nvSpPr>
        <p:spPr/>
        <p:txBody>
          <a:bodyPr/>
          <a:lstStyle/>
          <a:p>
            <a:fld id="{4261DC77-BBF9-4BB3-8FAA-30794FB00714}" type="datetime1">
              <a:rPr lang="en-US" smtClean="0"/>
              <a:t>11/6/2025</a:t>
            </a:fld>
            <a:endParaRPr lang="en-US"/>
          </a:p>
        </p:txBody>
      </p:sp>
      <p:sp>
        <p:nvSpPr>
          <p:cNvPr id="6" name="Footer Placeholder 5">
            <a:extLst>
              <a:ext uri="{FF2B5EF4-FFF2-40B4-BE49-F238E27FC236}">
                <a16:creationId xmlns:a16="http://schemas.microsoft.com/office/drawing/2014/main" id="{FDF45683-2B09-4345-B25F-5DD0DAC3F6D4}"/>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7" name="Slide Number Placeholder 6">
            <a:extLst>
              <a:ext uri="{FF2B5EF4-FFF2-40B4-BE49-F238E27FC236}">
                <a16:creationId xmlns:a16="http://schemas.microsoft.com/office/drawing/2014/main" id="{69F01A54-0599-45BA-BEE6-11993547BD11}"/>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297583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150C-6A2D-47E2-8703-F3D4A263E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4EC14-CB4C-4E2D-80C9-549EEDD48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233B5-848D-4A4E-88DC-E193EC9908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CFCDF-5E5F-4678-82D3-F4474D8099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28B02A-B11F-425C-AC24-D974775AA5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5B19B-1D9F-42C7-BD33-D49F1B744C89}"/>
              </a:ext>
            </a:extLst>
          </p:cNvPr>
          <p:cNvSpPr>
            <a:spLocks noGrp="1"/>
          </p:cNvSpPr>
          <p:nvPr>
            <p:ph type="dt" sz="half" idx="10"/>
          </p:nvPr>
        </p:nvSpPr>
        <p:spPr/>
        <p:txBody>
          <a:bodyPr/>
          <a:lstStyle/>
          <a:p>
            <a:fld id="{2741FE39-B2AE-4D16-99F1-637512F66BE7}" type="datetime1">
              <a:rPr lang="en-US" smtClean="0"/>
              <a:t>11/6/2025</a:t>
            </a:fld>
            <a:endParaRPr lang="en-US"/>
          </a:p>
        </p:txBody>
      </p:sp>
      <p:sp>
        <p:nvSpPr>
          <p:cNvPr id="8" name="Footer Placeholder 7">
            <a:extLst>
              <a:ext uri="{FF2B5EF4-FFF2-40B4-BE49-F238E27FC236}">
                <a16:creationId xmlns:a16="http://schemas.microsoft.com/office/drawing/2014/main" id="{DA1F72C9-2878-4BAE-B57E-BD8DD6356E7D}"/>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9" name="Slide Number Placeholder 8">
            <a:extLst>
              <a:ext uri="{FF2B5EF4-FFF2-40B4-BE49-F238E27FC236}">
                <a16:creationId xmlns:a16="http://schemas.microsoft.com/office/drawing/2014/main" id="{EF5E4568-649E-447A-AF43-33717956DDB4}"/>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362448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3FF1-F748-4679-8EC6-820113452B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C7FF2B-D728-4A14-B92C-A91223859BED}"/>
              </a:ext>
            </a:extLst>
          </p:cNvPr>
          <p:cNvSpPr>
            <a:spLocks noGrp="1"/>
          </p:cNvSpPr>
          <p:nvPr>
            <p:ph type="dt" sz="half" idx="10"/>
          </p:nvPr>
        </p:nvSpPr>
        <p:spPr/>
        <p:txBody>
          <a:bodyPr/>
          <a:lstStyle/>
          <a:p>
            <a:fld id="{6AA0CFDE-0EA3-4051-8B55-19F8E821A4EC}" type="datetime1">
              <a:rPr lang="en-US" smtClean="0"/>
              <a:t>11/6/2025</a:t>
            </a:fld>
            <a:endParaRPr lang="en-US"/>
          </a:p>
        </p:txBody>
      </p:sp>
      <p:sp>
        <p:nvSpPr>
          <p:cNvPr id="4" name="Footer Placeholder 3">
            <a:extLst>
              <a:ext uri="{FF2B5EF4-FFF2-40B4-BE49-F238E27FC236}">
                <a16:creationId xmlns:a16="http://schemas.microsoft.com/office/drawing/2014/main" id="{7D44B1B5-C780-4F26-BF00-B20778509C43}"/>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5" name="Slide Number Placeholder 4">
            <a:extLst>
              <a:ext uri="{FF2B5EF4-FFF2-40B4-BE49-F238E27FC236}">
                <a16:creationId xmlns:a16="http://schemas.microsoft.com/office/drawing/2014/main" id="{A65E53C6-1D47-4EFE-8489-81FDBFDEDB26}"/>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381267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FCF84-1478-461B-AEAD-8DA5DEB323ED}"/>
              </a:ext>
            </a:extLst>
          </p:cNvPr>
          <p:cNvSpPr>
            <a:spLocks noGrp="1"/>
          </p:cNvSpPr>
          <p:nvPr>
            <p:ph type="dt" sz="half" idx="10"/>
          </p:nvPr>
        </p:nvSpPr>
        <p:spPr/>
        <p:txBody>
          <a:bodyPr/>
          <a:lstStyle/>
          <a:p>
            <a:fld id="{5EC0420D-C3B6-4380-90B8-74B797D91372}" type="datetime1">
              <a:rPr lang="en-US" smtClean="0"/>
              <a:t>11/6/2025</a:t>
            </a:fld>
            <a:endParaRPr lang="en-US"/>
          </a:p>
        </p:txBody>
      </p:sp>
      <p:sp>
        <p:nvSpPr>
          <p:cNvPr id="3" name="Footer Placeholder 2">
            <a:extLst>
              <a:ext uri="{FF2B5EF4-FFF2-40B4-BE49-F238E27FC236}">
                <a16:creationId xmlns:a16="http://schemas.microsoft.com/office/drawing/2014/main" id="{86AFB6A2-C9C0-4C04-8623-3EF8934DBC3A}"/>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4" name="Slide Number Placeholder 3">
            <a:extLst>
              <a:ext uri="{FF2B5EF4-FFF2-40B4-BE49-F238E27FC236}">
                <a16:creationId xmlns:a16="http://schemas.microsoft.com/office/drawing/2014/main" id="{04714BE5-7C98-47FE-8C7C-C7EA1391DA68}"/>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71284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060A-5802-4F8E-BA23-9415999DE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A5C29-0F5D-496C-AE75-EC518A85D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64CE04-7B33-444C-9724-E7ED76154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D6C82-8EE2-4E35-A904-6848A31508AC}"/>
              </a:ext>
            </a:extLst>
          </p:cNvPr>
          <p:cNvSpPr>
            <a:spLocks noGrp="1"/>
          </p:cNvSpPr>
          <p:nvPr>
            <p:ph type="dt" sz="half" idx="10"/>
          </p:nvPr>
        </p:nvSpPr>
        <p:spPr/>
        <p:txBody>
          <a:bodyPr/>
          <a:lstStyle/>
          <a:p>
            <a:fld id="{BF0B23C4-2954-4AB4-8260-2351FD3E8244}" type="datetime1">
              <a:rPr lang="en-US" smtClean="0"/>
              <a:t>11/6/2025</a:t>
            </a:fld>
            <a:endParaRPr lang="en-US"/>
          </a:p>
        </p:txBody>
      </p:sp>
      <p:sp>
        <p:nvSpPr>
          <p:cNvPr id="6" name="Footer Placeholder 5">
            <a:extLst>
              <a:ext uri="{FF2B5EF4-FFF2-40B4-BE49-F238E27FC236}">
                <a16:creationId xmlns:a16="http://schemas.microsoft.com/office/drawing/2014/main" id="{6ECABF8A-1BF9-41D9-8741-322A62B94386}"/>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7" name="Slide Number Placeholder 6">
            <a:extLst>
              <a:ext uri="{FF2B5EF4-FFF2-40B4-BE49-F238E27FC236}">
                <a16:creationId xmlns:a16="http://schemas.microsoft.com/office/drawing/2014/main" id="{246FEE46-B07C-4FF5-A33E-710C88DDFD3F}"/>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341712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7E62-B2AB-4910-821B-D01EBE9EF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F55DB0-E9B3-478C-9A2D-F782013FD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01D5AD-5EDC-4DD8-805F-03EA0CDAC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AFC9A-A22E-4E22-A909-1479AB1EC3CC}"/>
              </a:ext>
            </a:extLst>
          </p:cNvPr>
          <p:cNvSpPr>
            <a:spLocks noGrp="1"/>
          </p:cNvSpPr>
          <p:nvPr>
            <p:ph type="dt" sz="half" idx="10"/>
          </p:nvPr>
        </p:nvSpPr>
        <p:spPr/>
        <p:txBody>
          <a:bodyPr/>
          <a:lstStyle/>
          <a:p>
            <a:fld id="{7B34D01B-ABF9-4EA0-BEF3-51AB732BA4E1}" type="datetime1">
              <a:rPr lang="en-US" smtClean="0"/>
              <a:t>11/6/2025</a:t>
            </a:fld>
            <a:endParaRPr lang="en-US"/>
          </a:p>
        </p:txBody>
      </p:sp>
      <p:sp>
        <p:nvSpPr>
          <p:cNvPr id="6" name="Footer Placeholder 5">
            <a:extLst>
              <a:ext uri="{FF2B5EF4-FFF2-40B4-BE49-F238E27FC236}">
                <a16:creationId xmlns:a16="http://schemas.microsoft.com/office/drawing/2014/main" id="{3A1A6CBC-CB3C-4EBC-A0A7-82453BDFFB9C}"/>
              </a:ext>
            </a:extLst>
          </p:cNvPr>
          <p:cNvSpPr>
            <a:spLocks noGrp="1"/>
          </p:cNvSpPr>
          <p:nvPr>
            <p:ph type="ftr" sz="quarter" idx="11"/>
          </p:nvPr>
        </p:nvSpPr>
        <p:spPr/>
        <p:txBody>
          <a:bodyPr/>
          <a:lstStyle/>
          <a:p>
            <a:r>
              <a:rPr lang="en-AU"/>
              <a:t>The NHVR has reviewed this material, and it was accurate on (INSERT DATE)</a:t>
            </a:r>
            <a:endParaRPr lang="en-US"/>
          </a:p>
        </p:txBody>
      </p:sp>
      <p:sp>
        <p:nvSpPr>
          <p:cNvPr id="7" name="Slide Number Placeholder 6">
            <a:extLst>
              <a:ext uri="{FF2B5EF4-FFF2-40B4-BE49-F238E27FC236}">
                <a16:creationId xmlns:a16="http://schemas.microsoft.com/office/drawing/2014/main" id="{DEEE9BC8-0293-4ADA-A463-BADC9FD221B9}"/>
              </a:ext>
            </a:extLst>
          </p:cNvPr>
          <p:cNvSpPr>
            <a:spLocks noGrp="1"/>
          </p:cNvSpPr>
          <p:nvPr>
            <p:ph type="sldNum" sz="quarter" idx="12"/>
          </p:nvPr>
        </p:nvSpPr>
        <p:spPr/>
        <p:txBody>
          <a:bodyPr/>
          <a:lstStyle/>
          <a:p>
            <a:fld id="{1AA6CB17-EBAE-4B0C-BD78-6298A1E5448E}" type="slidenum">
              <a:rPr lang="en-US" smtClean="0"/>
              <a:t>‹#›</a:t>
            </a:fld>
            <a:endParaRPr lang="en-US"/>
          </a:p>
        </p:txBody>
      </p:sp>
    </p:spTree>
    <p:extLst>
      <p:ext uri="{BB962C8B-B14F-4D97-AF65-F5344CB8AC3E}">
        <p14:creationId xmlns:p14="http://schemas.microsoft.com/office/powerpoint/2010/main" val="1196940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57F2E9-0894-4206-A282-0DDBFF9D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53B2EA-B461-411A-A953-417067DC6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A58EB-1F0D-4B03-9FA4-9D9EE0C81F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97B81-6706-418A-BF9C-851028EBCA7D}" type="datetime1">
              <a:rPr lang="en-US" smtClean="0"/>
              <a:t>11/6/2025</a:t>
            </a:fld>
            <a:endParaRPr lang="en-US"/>
          </a:p>
        </p:txBody>
      </p:sp>
      <p:sp>
        <p:nvSpPr>
          <p:cNvPr id="5" name="Footer Placeholder 4">
            <a:extLst>
              <a:ext uri="{FF2B5EF4-FFF2-40B4-BE49-F238E27FC236}">
                <a16:creationId xmlns:a16="http://schemas.microsoft.com/office/drawing/2014/main" id="{D7973CDA-F5C3-4D71-B7CB-4AE4F22E3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The NHVR has reviewed this material, and it was accurate on (INSERT DATE)</a:t>
            </a:r>
            <a:endParaRPr lang="en-US"/>
          </a:p>
        </p:txBody>
      </p:sp>
      <p:sp>
        <p:nvSpPr>
          <p:cNvPr id="6" name="Slide Number Placeholder 5">
            <a:extLst>
              <a:ext uri="{FF2B5EF4-FFF2-40B4-BE49-F238E27FC236}">
                <a16:creationId xmlns:a16="http://schemas.microsoft.com/office/drawing/2014/main" id="{8DFE804A-8EC7-4567-B3B6-4B39B2E691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CB17-EBAE-4B0C-BD78-6298A1E5448E}" type="slidenum">
              <a:rPr lang="en-US" smtClean="0"/>
              <a:t>‹#›</a:t>
            </a:fld>
            <a:endParaRPr lang="en-US"/>
          </a:p>
        </p:txBody>
      </p:sp>
    </p:spTree>
    <p:extLst>
      <p:ext uri="{BB962C8B-B14F-4D97-AF65-F5344CB8AC3E}">
        <p14:creationId xmlns:p14="http://schemas.microsoft.com/office/powerpoint/2010/main" val="2031072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96B3BF-890E-4649-B7BE-C8CEDDC7AF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2F5424-98C0-47A1-950C-6A6376AA5FD2}"/>
              </a:ext>
            </a:extLst>
          </p:cNvPr>
          <p:cNvSpPr>
            <a:spLocks noGrp="1"/>
          </p:cNvSpPr>
          <p:nvPr>
            <p:ph type="ctrTitle"/>
          </p:nvPr>
        </p:nvSpPr>
        <p:spPr>
          <a:xfrm>
            <a:off x="4458557" y="1019083"/>
            <a:ext cx="6897171" cy="4457696"/>
          </a:xfrm>
        </p:spPr>
        <p:txBody>
          <a:bodyPr anchor="ctr">
            <a:normAutofit/>
          </a:bodyPr>
          <a:lstStyle/>
          <a:p>
            <a:pPr algn="l"/>
            <a:r>
              <a:rPr lang="en-US" dirty="0">
                <a:latin typeface="Impact" panose="020B0806030902050204" pitchFamily="34" charset="0"/>
              </a:rPr>
              <a:t>Your role in the Chain of Responsibility</a:t>
            </a:r>
          </a:p>
        </p:txBody>
      </p:sp>
      <p:cxnSp>
        <p:nvCxnSpPr>
          <p:cNvPr id="19" name="Straight Connector 18">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4CBE25A-E4E0-4C19-8319-BAEB19C25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224" y="2380887"/>
            <a:ext cx="1405645" cy="2096225"/>
          </a:xfrm>
          <a:prstGeom prst="rect">
            <a:avLst/>
          </a:prstGeom>
        </p:spPr>
      </p:pic>
      <p:sp>
        <p:nvSpPr>
          <p:cNvPr id="9" name="Subtitle 2">
            <a:extLst>
              <a:ext uri="{FF2B5EF4-FFF2-40B4-BE49-F238E27FC236}">
                <a16:creationId xmlns:a16="http://schemas.microsoft.com/office/drawing/2014/main" id="{4C94C992-DEFE-4D83-B6A9-72AE24D83500}"/>
              </a:ext>
            </a:extLst>
          </p:cNvPr>
          <p:cNvSpPr>
            <a:spLocks noGrp="1"/>
          </p:cNvSpPr>
          <p:nvPr>
            <p:ph type="subTitle" idx="1"/>
          </p:nvPr>
        </p:nvSpPr>
        <p:spPr>
          <a:xfrm>
            <a:off x="4458557" y="4070531"/>
            <a:ext cx="5347636" cy="306167"/>
          </a:xfrm>
        </p:spPr>
        <p:txBody>
          <a:bodyPr>
            <a:noAutofit/>
          </a:bodyPr>
          <a:lstStyle/>
          <a:p>
            <a:pPr algn="l"/>
            <a:r>
              <a:rPr lang="en-US" sz="1600" dirty="0">
                <a:solidFill>
                  <a:schemeClr val="tx1">
                    <a:lumMod val="50000"/>
                    <a:lumOff val="50000"/>
                  </a:schemeClr>
                </a:solidFill>
              </a:rPr>
              <a:t>A D V A N C I N G   S U S T A I N A B L E   A G R I B U S I N E S </a:t>
            </a:r>
            <a:r>
              <a:rPr lang="en-US" sz="1600" dirty="0" err="1">
                <a:solidFill>
                  <a:schemeClr val="tx1">
                    <a:lumMod val="50000"/>
                    <a:lumOff val="50000"/>
                  </a:schemeClr>
                </a:solidFill>
              </a:rPr>
              <a:t>S</a:t>
            </a:r>
            <a:endParaRPr lang="en-US" sz="1600" dirty="0">
              <a:solidFill>
                <a:schemeClr val="tx1">
                  <a:lumMod val="50000"/>
                  <a:lumOff val="50000"/>
                </a:schemeClr>
              </a:solidFill>
            </a:endParaRPr>
          </a:p>
          <a:p>
            <a:pPr algn="l"/>
            <a:r>
              <a:rPr lang="en-US" sz="1600" dirty="0">
                <a:latin typeface="Cabin" panose="020B0803050202020004" pitchFamily="34" charset="0"/>
              </a:rPr>
              <a:t> </a:t>
            </a:r>
          </a:p>
        </p:txBody>
      </p:sp>
    </p:spTree>
    <p:extLst>
      <p:ext uri="{BB962C8B-B14F-4D97-AF65-F5344CB8AC3E}">
        <p14:creationId xmlns:p14="http://schemas.microsoft.com/office/powerpoint/2010/main" val="4877449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E5E654-F398-C424-10D5-78E2D9AF1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0694A8-363B-604E-00AE-11B30FFE0A2F}"/>
              </a:ext>
            </a:extLst>
          </p:cNvPr>
          <p:cNvSpPr>
            <a:spLocks noGrp="1"/>
          </p:cNvSpPr>
          <p:nvPr>
            <p:ph type="title"/>
          </p:nvPr>
        </p:nvSpPr>
        <p:spPr>
          <a:xfrm>
            <a:off x="5069940" y="365123"/>
            <a:ext cx="6172200" cy="6237557"/>
          </a:xfrm>
        </p:spPr>
        <p:txBody>
          <a:bodyPr vert="horz" lIns="91440" tIns="45720" rIns="91440" bIns="45720" rtlCol="0" anchor="ctr">
            <a:normAutofit/>
          </a:bodyPr>
          <a:lstStyle/>
          <a:p>
            <a:pPr algn="l" fontAlgn="base"/>
            <a:r>
              <a:rPr lang="en-US" sz="2400" dirty="0">
                <a:solidFill>
                  <a:srgbClr val="002F4F"/>
                </a:solidFill>
                <a:latin typeface="+mn-lt"/>
              </a:rPr>
              <a:t>Primary Producer obligation in </a:t>
            </a:r>
            <a:r>
              <a:rPr lang="en-US" sz="2400" dirty="0" err="1">
                <a:solidFill>
                  <a:srgbClr val="002F4F"/>
                </a:solidFill>
                <a:latin typeface="+mn-lt"/>
              </a:rPr>
              <a:t>CoR</a:t>
            </a:r>
            <a:r>
              <a:rPr lang="en-US" sz="2400" dirty="0">
                <a:solidFill>
                  <a:srgbClr val="002F4F"/>
                </a:solidFill>
                <a:latin typeface="+mn-lt"/>
              </a:rPr>
              <a:t> who contracts heavy vehicle transport services:</a:t>
            </a:r>
            <a:br>
              <a:rPr lang="en-US" sz="3200" dirty="0">
                <a:solidFill>
                  <a:srgbClr val="002F4F"/>
                </a:solidFill>
                <a:latin typeface="+mn-lt"/>
              </a:rPr>
            </a:br>
            <a:br>
              <a:rPr lang="en-US" sz="3200" dirty="0">
                <a:solidFill>
                  <a:srgbClr val="002F4F"/>
                </a:solidFill>
                <a:latin typeface="+mn-lt"/>
              </a:rPr>
            </a:br>
            <a:r>
              <a:rPr lang="en-AU" sz="1600" b="0" i="0" dirty="0">
                <a:solidFill>
                  <a:srgbClr val="000000"/>
                </a:solidFill>
                <a:effectLst/>
                <a:latin typeface="+mn-lt"/>
              </a:rPr>
              <a:t>Consult your provider to ensure any safety risks are understood and steps are taken to mitigate those risks. Some relevant areas of responsibility for you as a primary producer may include:</a:t>
            </a:r>
            <a:br>
              <a:rPr lang="en-AU" sz="1600" b="0" i="0" dirty="0">
                <a:solidFill>
                  <a:srgbClr val="000000"/>
                </a:solidFill>
                <a:effectLst/>
                <a:latin typeface="+mn-lt"/>
              </a:rPr>
            </a:br>
            <a:br>
              <a:rPr lang="en-AU" sz="1600" b="0" i="0" dirty="0">
                <a:solidFill>
                  <a:srgbClr val="000000"/>
                </a:solidFill>
                <a:effectLst/>
                <a:latin typeface="+mn-lt"/>
              </a:rPr>
            </a:br>
            <a:r>
              <a:rPr lang="en-AU" sz="1600" b="0" i="0" dirty="0">
                <a:solidFill>
                  <a:srgbClr val="000000"/>
                </a:solidFill>
                <a:effectLst/>
                <a:latin typeface="+mn-lt"/>
              </a:rPr>
              <a:t>- avoiding requests, instructions, requirements or demands that may influence the driver to speed or drive while fatigued — whether written in a contract or made verbally</a:t>
            </a:r>
            <a:br>
              <a:rPr lang="en-AU" sz="1600" b="0" i="0" dirty="0">
                <a:solidFill>
                  <a:srgbClr val="000000"/>
                </a:solidFill>
                <a:effectLst/>
                <a:latin typeface="+mn-lt"/>
              </a:rPr>
            </a:br>
            <a:br>
              <a:rPr lang="en-AU" sz="1600" b="0" i="0" dirty="0">
                <a:solidFill>
                  <a:srgbClr val="000000"/>
                </a:solidFill>
                <a:effectLst/>
                <a:latin typeface="+mn-lt"/>
              </a:rPr>
            </a:br>
            <a:r>
              <a:rPr lang="en-AU" sz="1600" b="0" i="0" dirty="0">
                <a:solidFill>
                  <a:srgbClr val="000000"/>
                </a:solidFill>
                <a:effectLst/>
                <a:latin typeface="+mn-lt"/>
              </a:rPr>
              <a:t>- ensuring stock or loads are ready to load on time so that a driver is not unduly delayed and pressured to speed or exceed fatigue hours</a:t>
            </a:r>
            <a:br>
              <a:rPr lang="en-AU" sz="1600" b="0" i="0" dirty="0">
                <a:solidFill>
                  <a:srgbClr val="000000"/>
                </a:solidFill>
                <a:effectLst/>
                <a:latin typeface="+mn-lt"/>
              </a:rPr>
            </a:br>
            <a:br>
              <a:rPr lang="en-AU" sz="1600" b="0" i="0" dirty="0">
                <a:solidFill>
                  <a:srgbClr val="000000"/>
                </a:solidFill>
                <a:effectLst/>
                <a:latin typeface="+mn-lt"/>
              </a:rPr>
            </a:br>
            <a:r>
              <a:rPr lang="en-AU" sz="1600" b="0" i="0" dirty="0">
                <a:solidFill>
                  <a:srgbClr val="000000"/>
                </a:solidFill>
                <a:effectLst/>
                <a:latin typeface="+mn-lt"/>
              </a:rPr>
              <a:t>- taking account of effluent production when preparing livestock for transportation</a:t>
            </a:r>
            <a:br>
              <a:rPr lang="en-AU" sz="1600" b="0" i="0" dirty="0">
                <a:solidFill>
                  <a:srgbClr val="000000"/>
                </a:solidFill>
                <a:effectLst/>
                <a:latin typeface="+mn-lt"/>
              </a:rPr>
            </a:br>
            <a:br>
              <a:rPr lang="en-AU" sz="1600" b="0" i="0" dirty="0">
                <a:solidFill>
                  <a:srgbClr val="000000"/>
                </a:solidFill>
                <a:effectLst/>
                <a:latin typeface="+mn-lt"/>
              </a:rPr>
            </a:br>
            <a:r>
              <a:rPr lang="en-AU" sz="1600" b="0" i="0" dirty="0">
                <a:solidFill>
                  <a:srgbClr val="000000"/>
                </a:solidFill>
                <a:effectLst/>
                <a:latin typeface="+mn-lt"/>
              </a:rPr>
              <a:t>- ensuring safe access, while on your property, for heavy vehicles and drivers, and advising them of relevant local knowledge</a:t>
            </a:r>
            <a:br>
              <a:rPr lang="en-AU" sz="1600" b="0" i="0" dirty="0">
                <a:solidFill>
                  <a:srgbClr val="000000"/>
                </a:solidFill>
                <a:effectLst/>
                <a:latin typeface="+mn-lt"/>
              </a:rPr>
            </a:br>
            <a:br>
              <a:rPr lang="en-AU" sz="1600" b="0" i="0" dirty="0">
                <a:solidFill>
                  <a:srgbClr val="000000"/>
                </a:solidFill>
                <a:effectLst/>
                <a:latin typeface="+mn-lt"/>
              </a:rPr>
            </a:br>
            <a:r>
              <a:rPr lang="en-AU" sz="1600" b="0" i="0" dirty="0">
                <a:solidFill>
                  <a:srgbClr val="000000"/>
                </a:solidFill>
                <a:effectLst/>
                <a:latin typeface="+mn-lt"/>
              </a:rPr>
              <a:t>- ensuring you consult with your transporter and other parties in the chain when setting timeframes for pickup and delivery</a:t>
            </a:r>
            <a:br>
              <a:rPr lang="en-AU" sz="1600" b="0" i="0" dirty="0">
                <a:solidFill>
                  <a:srgbClr val="000000"/>
                </a:solidFill>
                <a:effectLst/>
                <a:latin typeface="+mn-lt"/>
              </a:rPr>
            </a:br>
            <a:br>
              <a:rPr lang="en-AU" sz="1600" b="0" i="0" dirty="0">
                <a:solidFill>
                  <a:srgbClr val="000000"/>
                </a:solidFill>
                <a:effectLst/>
                <a:latin typeface="+mn-lt"/>
              </a:rPr>
            </a:br>
            <a:r>
              <a:rPr lang="en-AU" sz="1600" b="0" i="0" dirty="0">
                <a:solidFill>
                  <a:srgbClr val="000000"/>
                </a:solidFill>
                <a:effectLst/>
                <a:latin typeface="+mn-lt"/>
              </a:rPr>
              <a:t>-  use operators that provide safe and compliant transport activities.</a:t>
            </a:r>
            <a:br>
              <a:rPr lang="en-AU" sz="1600" b="0" i="0" dirty="0">
                <a:solidFill>
                  <a:srgbClr val="000000"/>
                </a:solidFill>
                <a:effectLst/>
                <a:latin typeface="+mn-lt"/>
              </a:rPr>
            </a:br>
            <a:endParaRPr lang="en-US" sz="1600" dirty="0">
              <a:solidFill>
                <a:srgbClr val="002F4F"/>
              </a:solidFill>
              <a:latin typeface="+mn-lt"/>
            </a:endParaRPr>
          </a:p>
        </p:txBody>
      </p:sp>
      <p:pic>
        <p:nvPicPr>
          <p:cNvPr id="6" name="Content Placeholder 5">
            <a:extLst>
              <a:ext uri="{FF2B5EF4-FFF2-40B4-BE49-F238E27FC236}">
                <a16:creationId xmlns:a16="http://schemas.microsoft.com/office/drawing/2014/main" id="{93E7EB49-BB1E-41EA-D3AD-919F1D253A7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15849" b="15849"/>
          <a:stretch/>
        </p:blipFill>
        <p:spPr>
          <a:xfrm>
            <a:off x="0" y="10"/>
            <a:ext cx="4639713" cy="6857990"/>
          </a:xfrm>
          <a:prstGeom prst="rect">
            <a:avLst/>
          </a:prstGeom>
        </p:spPr>
      </p:pic>
      <p:pic>
        <p:nvPicPr>
          <p:cNvPr id="5" name="Picture 4" descr="A picture containing text&#10;&#10;Description generated with high confidence">
            <a:extLst>
              <a:ext uri="{FF2B5EF4-FFF2-40B4-BE49-F238E27FC236}">
                <a16:creationId xmlns:a16="http://schemas.microsoft.com/office/drawing/2014/main" id="{CED79769-3EA1-8CED-A511-CD21AD234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Tree>
    <p:extLst>
      <p:ext uri="{BB962C8B-B14F-4D97-AF65-F5344CB8AC3E}">
        <p14:creationId xmlns:p14="http://schemas.microsoft.com/office/powerpoint/2010/main" val="144186988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CC0475-8847-E1F7-6336-4DEE3267041D}"/>
            </a:ext>
          </a:extLst>
        </p:cNvPr>
        <p:cNvGrpSpPr/>
        <p:nvPr/>
      </p:nvGrpSpPr>
      <p:grpSpPr>
        <a:xfrm>
          <a:off x="0" y="0"/>
          <a:ext cx="0" cy="0"/>
          <a:chOff x="0" y="0"/>
          <a:chExt cx="0" cy="0"/>
        </a:xfrm>
      </p:grpSpPr>
      <p:pic>
        <p:nvPicPr>
          <p:cNvPr id="5" name="Picture 4" descr="A picture containing text&#10;&#10;Description generated with high confidence">
            <a:extLst>
              <a:ext uri="{FF2B5EF4-FFF2-40B4-BE49-F238E27FC236}">
                <a16:creationId xmlns:a16="http://schemas.microsoft.com/office/drawing/2014/main" id="{14839554-9375-29D3-4EA7-5696A073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
        <p:nvSpPr>
          <p:cNvPr id="9" name="Title 8">
            <a:extLst>
              <a:ext uri="{FF2B5EF4-FFF2-40B4-BE49-F238E27FC236}">
                <a16:creationId xmlns:a16="http://schemas.microsoft.com/office/drawing/2014/main" id="{6EC31386-8543-5BAB-136F-AC9F0C0A70EC}"/>
              </a:ext>
            </a:extLst>
          </p:cNvPr>
          <p:cNvSpPr>
            <a:spLocks noGrp="1"/>
          </p:cNvSpPr>
          <p:nvPr>
            <p:ph type="title"/>
          </p:nvPr>
        </p:nvSpPr>
        <p:spPr>
          <a:xfrm>
            <a:off x="4529137" y="281781"/>
            <a:ext cx="3776664" cy="908845"/>
          </a:xfrm>
        </p:spPr>
        <p:txBody>
          <a:bodyPr/>
          <a:lstStyle/>
          <a:p>
            <a:r>
              <a:rPr lang="en-US" sz="2400" dirty="0">
                <a:solidFill>
                  <a:srgbClr val="002F4F"/>
                </a:solidFill>
                <a:latin typeface="Calibri"/>
                <a:ea typeface="Calibri"/>
                <a:cs typeface="Calibri"/>
              </a:rPr>
              <a:t>Map your transport activities</a:t>
            </a:r>
            <a:endParaRPr lang="en-US" dirty="0"/>
          </a:p>
        </p:txBody>
      </p:sp>
      <p:sp>
        <p:nvSpPr>
          <p:cNvPr id="11" name="TextBox 1">
            <a:extLst>
              <a:ext uri="{FF2B5EF4-FFF2-40B4-BE49-F238E27FC236}">
                <a16:creationId xmlns:a16="http://schemas.microsoft.com/office/drawing/2014/main" id="{A64A4CF8-CA8C-C19D-9407-56E010D7AE10}"/>
              </a:ext>
            </a:extLst>
          </p:cNvPr>
          <p:cNvSpPr txBox="1"/>
          <p:nvPr/>
        </p:nvSpPr>
        <p:spPr>
          <a:xfrm>
            <a:off x="8610351" y="3913291"/>
            <a:ext cx="3146069" cy="1734697"/>
          </a:xfrm>
          <a:prstGeom prst="rect">
            <a:avLst/>
          </a:prstGeom>
          <a:solidFill>
            <a:srgbClr val="CCCCFF"/>
          </a:solidFill>
        </p:spPr>
        <p:txBody>
          <a:bodyPr wrap="square" lIns="36000" tIns="36000" rIns="36000" bIns="360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14142"/>
                </a:solidFill>
                <a:effectLst/>
                <a:uLnTx/>
                <a:uFillTx/>
                <a:latin typeface="Calibri"/>
                <a:ea typeface="+mn-ea"/>
                <a:cs typeface="+mn-cs"/>
              </a:rPr>
              <a:t>Do you contract others to drive heavy vehicles?</a:t>
            </a:r>
            <a:endParaRPr lang="en-AU" sz="2400" b="1" i="0" u="none" strike="noStrike" kern="1200" cap="none" spc="0" normalizeH="0" baseline="0" noProof="0">
              <a:ln>
                <a:noFill/>
              </a:ln>
              <a:solidFill>
                <a:srgbClr val="414142"/>
              </a:solidFill>
              <a:effectLst/>
              <a:uLnTx/>
              <a:uFillTx/>
              <a:latin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a:solidFill>
                  <a:srgbClr val="333333"/>
                </a:solidFill>
                <a:latin typeface="Calibri"/>
                <a:cs typeface="Calibri"/>
              </a:rPr>
              <a:t>Schedule journeys route and time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a:solidFill>
                  <a:srgbClr val="333333"/>
                </a:solidFill>
                <a:latin typeface="Calibri"/>
              </a:rPr>
              <a:t>Contract terms</a:t>
            </a:r>
            <a:endParaRPr kumimoji="0" lang="en-AU" sz="2800" i="0" u="none" strike="noStrike" kern="1200" cap="none" spc="0" normalizeH="0" baseline="0" noProof="0">
              <a:ln>
                <a:noFill/>
              </a:ln>
              <a:solidFill>
                <a:srgbClr val="414142"/>
              </a:solidFill>
              <a:effectLst/>
              <a:uLnTx/>
              <a:uFillTx/>
              <a:latin typeface="Calibri"/>
              <a:ea typeface="+mn-ea"/>
              <a:cs typeface="+mn-cs"/>
            </a:endParaRPr>
          </a:p>
        </p:txBody>
      </p:sp>
      <p:sp>
        <p:nvSpPr>
          <p:cNvPr id="13" name="TextBox 1">
            <a:extLst>
              <a:ext uri="{FF2B5EF4-FFF2-40B4-BE49-F238E27FC236}">
                <a16:creationId xmlns:a16="http://schemas.microsoft.com/office/drawing/2014/main" id="{B510997F-3D96-7842-5883-818B86F1405F}"/>
              </a:ext>
            </a:extLst>
          </p:cNvPr>
          <p:cNvSpPr txBox="1"/>
          <p:nvPr/>
        </p:nvSpPr>
        <p:spPr>
          <a:xfrm>
            <a:off x="4628746" y="1506314"/>
            <a:ext cx="3353128" cy="2227139"/>
          </a:xfrm>
          <a:prstGeom prst="rect">
            <a:avLst/>
          </a:prstGeom>
          <a:solidFill>
            <a:srgbClr val="CCFFFF"/>
          </a:solidFill>
        </p:spPr>
        <p:txBody>
          <a:bodyPr wrap="square" lIns="36000" tIns="36000" rIns="36000" bIns="360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414142"/>
                </a:solidFill>
                <a:effectLst/>
                <a:uLnTx/>
                <a:uFillTx/>
                <a:latin typeface="Calibri"/>
                <a:ea typeface="+mn-ea"/>
                <a:cs typeface="+mn-cs"/>
              </a:rPr>
              <a:t>Do you send or receive goods in heavy vehicles?</a:t>
            </a:r>
            <a:endParaRPr lang="en-AU" sz="2400" b="1" i="0" u="none" strike="noStrike" kern="1200" cap="none" spc="0" normalizeH="0" baseline="0" noProof="0" dirty="0">
              <a:ln>
                <a:noFill/>
              </a:ln>
              <a:solidFill>
                <a:srgbClr val="414142"/>
              </a:solidFill>
              <a:effectLst/>
              <a:uLnTx/>
              <a:uFillTx/>
              <a:latin typeface="Calibri"/>
              <a:cs typeface="Calibri"/>
            </a:endParaRPr>
          </a:p>
          <a:p>
            <a:pPr marL="342900" marR="0" lvl="0" indent="-342900" defTabSz="914377" fontAlgn="auto">
              <a:lnSpc>
                <a:spcPct val="92000"/>
              </a:lnSpc>
              <a:spcAft>
                <a:spcPts val="0"/>
              </a:spcAft>
              <a:buClrTx/>
              <a:buSzTx/>
              <a:buFont typeface="Arial" panose="020B0604020202020204" pitchFamily="34" charset="0"/>
              <a:buChar char="•"/>
              <a:tabLst/>
              <a:defRPr/>
            </a:pPr>
            <a:r>
              <a:rPr lang="en-AU" sz="2000" dirty="0">
                <a:solidFill>
                  <a:srgbClr val="333333"/>
                </a:solidFill>
                <a:latin typeface="Calibri"/>
                <a:cs typeface="Calibri"/>
              </a:rPr>
              <a:t>Pack or consign loads</a:t>
            </a:r>
            <a:endParaRPr lang="en-AU" sz="2000" dirty="0">
              <a:solidFill>
                <a:srgbClr val="333333"/>
              </a:solidFill>
              <a:latin typeface="Calibri"/>
              <a:ea typeface="Calibri"/>
              <a:cs typeface="Calibri"/>
            </a:endParaRPr>
          </a:p>
          <a:p>
            <a:pPr marL="342900" marR="0" lvl="0" indent="-342900" defTabSz="914377" fontAlgn="auto">
              <a:lnSpc>
                <a:spcPct val="92000"/>
              </a:lnSpc>
              <a:spcAft>
                <a:spcPts val="0"/>
              </a:spcAft>
              <a:buClrTx/>
              <a:buSzTx/>
              <a:buFont typeface="Arial" panose="020B0604020202020204" pitchFamily="34" charset="0"/>
              <a:buChar char="•"/>
              <a:tabLst/>
              <a:defRPr/>
            </a:pPr>
            <a:r>
              <a:rPr lang="en-AU" sz="2000" dirty="0">
                <a:solidFill>
                  <a:srgbClr val="333333"/>
                </a:solidFill>
                <a:latin typeface="Calibri"/>
                <a:cs typeface="Calibri"/>
              </a:rPr>
              <a:t>Receive goods</a:t>
            </a:r>
            <a:endParaRPr lang="en-AU" sz="2000" dirty="0">
              <a:solidFill>
                <a:srgbClr val="333333"/>
              </a:solidFill>
              <a:latin typeface="Calibri"/>
              <a:ea typeface="Calibri"/>
              <a:cs typeface="Calibri"/>
            </a:endParaRPr>
          </a:p>
          <a:p>
            <a:pPr marL="342900" marR="0" lvl="0" indent="-342900" defTabSz="914377" fontAlgn="auto">
              <a:lnSpc>
                <a:spcPct val="92000"/>
              </a:lnSpc>
              <a:spcAft>
                <a:spcPts val="0"/>
              </a:spcAft>
              <a:buClrTx/>
              <a:buSzTx/>
              <a:buFont typeface="Arial" panose="020B0604020202020204" pitchFamily="34" charset="0"/>
              <a:buChar char="•"/>
              <a:tabLst/>
              <a:defRPr/>
            </a:pPr>
            <a:r>
              <a:rPr lang="en-AU" sz="2000" dirty="0">
                <a:solidFill>
                  <a:srgbClr val="333333"/>
                </a:solidFill>
                <a:latin typeface="Calibri"/>
                <a:cs typeface="Calibri"/>
              </a:rPr>
              <a:t>Unload goods</a:t>
            </a:r>
            <a:endParaRPr lang="en-AU" sz="2000" dirty="0">
              <a:solidFill>
                <a:srgbClr val="333333"/>
              </a:solidFill>
              <a:latin typeface="Calibri"/>
              <a:ea typeface="Calibri"/>
              <a:cs typeface="Calibri"/>
            </a:endParaRPr>
          </a:p>
          <a:p>
            <a:pPr marL="342900" marR="0" lvl="0" indent="-342900" defTabSz="914377" fontAlgn="auto">
              <a:lnSpc>
                <a:spcPct val="92000"/>
              </a:lnSpc>
              <a:spcAft>
                <a:spcPts val="0"/>
              </a:spcAft>
              <a:buClrTx/>
              <a:buSzTx/>
              <a:buFont typeface="Arial" panose="020B0604020202020204" pitchFamily="34" charset="0"/>
              <a:buChar char="•"/>
              <a:tabLst/>
              <a:defRPr/>
            </a:pPr>
            <a:r>
              <a:rPr lang="en-AU" sz="2000" dirty="0">
                <a:solidFill>
                  <a:srgbClr val="333333"/>
                </a:solidFill>
                <a:latin typeface="Calibri"/>
                <a:cs typeface="Calibri"/>
              </a:rPr>
              <a:t>Schedule journeys – route and time</a:t>
            </a:r>
            <a:endParaRPr lang="en-AU" sz="2000" dirty="0">
              <a:solidFill>
                <a:srgbClr val="333333"/>
              </a:solidFill>
              <a:latin typeface="Calibri"/>
              <a:ea typeface="Calibri"/>
              <a:cs typeface="Calibri"/>
            </a:endParaRPr>
          </a:p>
        </p:txBody>
      </p:sp>
      <p:sp>
        <p:nvSpPr>
          <p:cNvPr id="15" name="Content Placeholder 2">
            <a:extLst>
              <a:ext uri="{FF2B5EF4-FFF2-40B4-BE49-F238E27FC236}">
                <a16:creationId xmlns:a16="http://schemas.microsoft.com/office/drawing/2014/main" id="{12F4D3F1-7FCB-D58F-FB61-C1297630B635}"/>
              </a:ext>
            </a:extLst>
          </p:cNvPr>
          <p:cNvSpPr>
            <a:spLocks noGrp="1"/>
          </p:cNvSpPr>
          <p:nvPr/>
        </p:nvSpPr>
        <p:spPr>
          <a:xfrm>
            <a:off x="8444020" y="539211"/>
            <a:ext cx="3308316" cy="3154261"/>
          </a:xfrm>
          <a:prstGeom prst="rect">
            <a:avLst/>
          </a:prstGeom>
          <a:solidFill>
            <a:srgbClr val="CCFFCC"/>
          </a:solidFill>
        </p:spPr>
        <p:txBody>
          <a:bodyPr vert="horz" lIns="36000" tIns="36000" rIns="36000" bIns="36000" rtlCol="0" anchor="t">
            <a:noAutofit/>
          </a:bodyPr>
          <a:lstStyle>
            <a:lvl1pPr marL="0" indent="0" algn="l" defTabSz="914377" rtl="0" eaLnBrk="1" latinLnBrk="0" hangingPunct="1">
              <a:lnSpc>
                <a:spcPct val="92000"/>
              </a:lnSpc>
              <a:spcBef>
                <a:spcPts val="0"/>
              </a:spcBef>
              <a:buFontTx/>
              <a:buNone/>
              <a:defRPr sz="2400" kern="1200" baseline="0">
                <a:solidFill>
                  <a:srgbClr val="333333"/>
                </a:solidFill>
                <a:latin typeface="+mn-lt"/>
                <a:ea typeface="+mn-ea"/>
                <a:cs typeface="+mn-cs"/>
              </a:defRPr>
            </a:lvl1pPr>
            <a:lvl2pPr marL="0" indent="0" algn="l" defTabSz="914377" rtl="0" eaLnBrk="1" latinLnBrk="0" hangingPunct="1">
              <a:lnSpc>
                <a:spcPct val="93000"/>
              </a:lnSpc>
              <a:spcBef>
                <a:spcPts val="500"/>
              </a:spcBef>
              <a:spcAft>
                <a:spcPts val="300"/>
              </a:spcAft>
              <a:buFontTx/>
              <a:buNone/>
              <a:defRPr sz="2200" b="1" i="0" kern="1200" baseline="0">
                <a:solidFill>
                  <a:srgbClr val="333333"/>
                </a:solidFill>
                <a:latin typeface="+mn-lt"/>
                <a:ea typeface="+mn-ea"/>
                <a:cs typeface="+mn-cs"/>
              </a:defRPr>
            </a:lvl2pPr>
            <a:lvl3pPr marL="287993" indent="-287993" algn="l" defTabSz="914377" rtl="0" eaLnBrk="1" latinLnBrk="0" hangingPunct="1">
              <a:lnSpc>
                <a:spcPct val="93000"/>
              </a:lnSpc>
              <a:spcBef>
                <a:spcPts val="800"/>
              </a:spcBef>
              <a:buClr>
                <a:schemeClr val="tx2"/>
              </a:buClr>
              <a:buSzPct val="60000"/>
              <a:buFont typeface="Wingdings" panose="05000000000000000000" pitchFamily="2" charset="2"/>
              <a:buChar char="n"/>
              <a:defRPr sz="1800" b="0" i="0" kern="1200" baseline="0">
                <a:solidFill>
                  <a:srgbClr val="333333"/>
                </a:solidFill>
                <a:latin typeface="+mn-lt"/>
                <a:ea typeface="+mn-ea"/>
                <a:cs typeface="+mn-cs"/>
              </a:defRPr>
            </a:lvl3pPr>
            <a:lvl4pPr marL="287993" indent="-287993" algn="l" defTabSz="914377" rtl="0" eaLnBrk="1" latinLnBrk="0" hangingPunct="1">
              <a:lnSpc>
                <a:spcPct val="90000"/>
              </a:lnSpc>
              <a:spcBef>
                <a:spcPts val="2200"/>
              </a:spcBef>
              <a:buClr>
                <a:schemeClr val="tx2"/>
              </a:buClr>
              <a:buSzPct val="80000"/>
              <a:buFont typeface="Wingdings" panose="05000000000000000000" pitchFamily="2" charset="2"/>
              <a:buChar char="n"/>
              <a:defRPr sz="1600" kern="1200" baseline="0">
                <a:solidFill>
                  <a:srgbClr val="333333"/>
                </a:solidFill>
                <a:latin typeface="+mn-lt"/>
                <a:ea typeface="+mn-ea"/>
                <a:cs typeface="+mn-cs"/>
              </a:defRPr>
            </a:lvl4pPr>
            <a:lvl5pPr marL="575986" indent="-287993" algn="l" defTabSz="914377" rtl="0" eaLnBrk="1" latinLnBrk="0" hangingPunct="1">
              <a:lnSpc>
                <a:spcPct val="90000"/>
              </a:lnSpc>
              <a:spcBef>
                <a:spcPts val="800"/>
              </a:spcBef>
              <a:buClr>
                <a:schemeClr val="tx1"/>
              </a:buClr>
              <a:buFont typeface="Arial" panose="020B0604020202020204" pitchFamily="34" charset="0"/>
              <a:buChar char="–"/>
              <a:defRPr sz="1400" kern="1200" baseline="0">
                <a:solidFill>
                  <a:srgbClr val="33333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latin typeface="Calibri"/>
                <a:cs typeface="Calibri"/>
              </a:rPr>
              <a:t>Do you own or operate heavy vehicles?  </a:t>
            </a:r>
          </a:p>
          <a:p>
            <a:pPr marL="342900" indent="-342900">
              <a:buFont typeface="Arial" panose="020B0604020202020204" pitchFamily="34" charset="0"/>
              <a:buChar char="•"/>
            </a:pPr>
            <a:r>
              <a:rPr lang="en-AU" sz="2000">
                <a:latin typeface="Calibri"/>
                <a:cs typeface="Calibri"/>
              </a:rPr>
              <a:t>Purchase vehicles</a:t>
            </a:r>
          </a:p>
          <a:p>
            <a:pPr marL="342900" indent="-342900">
              <a:buFont typeface="Arial" panose="020B0604020202020204" pitchFamily="34" charset="0"/>
              <a:buChar char="•"/>
            </a:pPr>
            <a:r>
              <a:rPr lang="en-AU" sz="2000">
                <a:latin typeface="Calibri"/>
                <a:cs typeface="Calibri"/>
              </a:rPr>
              <a:t>Modify vehicles</a:t>
            </a:r>
          </a:p>
          <a:p>
            <a:pPr marL="342900" indent="-342900">
              <a:buFont typeface="Arial" panose="020B0604020202020204" pitchFamily="34" charset="0"/>
              <a:buChar char="•"/>
            </a:pPr>
            <a:r>
              <a:rPr lang="en-AU" sz="2000">
                <a:latin typeface="Calibri"/>
                <a:cs typeface="Calibri"/>
              </a:rPr>
              <a:t>Train drivers</a:t>
            </a:r>
          </a:p>
          <a:p>
            <a:pPr marL="342900" indent="-342900">
              <a:buFont typeface="Arial" panose="020B0604020202020204" pitchFamily="34" charset="0"/>
              <a:buChar char="•"/>
            </a:pPr>
            <a:r>
              <a:rPr lang="en-AU" sz="2000">
                <a:latin typeface="Calibri"/>
                <a:cs typeface="Calibri"/>
              </a:rPr>
              <a:t>Schedule journeys – route and time</a:t>
            </a:r>
          </a:p>
          <a:p>
            <a:pPr marL="342900" indent="-342900">
              <a:buFont typeface="Arial" panose="020B0604020202020204" pitchFamily="34" charset="0"/>
              <a:buChar char="•"/>
            </a:pPr>
            <a:r>
              <a:rPr lang="en-AU" sz="2000">
                <a:latin typeface="Calibri"/>
                <a:cs typeface="Calibri"/>
              </a:rPr>
              <a:t>Load vehicles</a:t>
            </a:r>
          </a:p>
          <a:p>
            <a:pPr marL="342900" indent="-342900">
              <a:buFont typeface="Arial" panose="020B0604020202020204" pitchFamily="34" charset="0"/>
              <a:buChar char="•"/>
            </a:pPr>
            <a:r>
              <a:rPr lang="en-AU" sz="2000">
                <a:latin typeface="Calibri"/>
                <a:cs typeface="Calibri"/>
              </a:rPr>
              <a:t>Restrain loads</a:t>
            </a:r>
          </a:p>
          <a:p>
            <a:pPr marL="342900" indent="-342900">
              <a:buFont typeface="Arial" panose="020B0604020202020204" pitchFamily="34" charset="0"/>
              <a:buChar char="•"/>
            </a:pPr>
            <a:r>
              <a:rPr lang="en-AU" sz="2000">
                <a:latin typeface="Calibri"/>
                <a:cs typeface="Calibri"/>
              </a:rPr>
              <a:t>Vehicle maintenance</a:t>
            </a:r>
            <a:endParaRPr lang="en-AU">
              <a:latin typeface="Calibri"/>
              <a:cs typeface="Calibri"/>
            </a:endParaRPr>
          </a:p>
        </p:txBody>
      </p:sp>
      <p:sp>
        <p:nvSpPr>
          <p:cNvPr id="17" name="TextBox 1">
            <a:extLst>
              <a:ext uri="{FF2B5EF4-FFF2-40B4-BE49-F238E27FC236}">
                <a16:creationId xmlns:a16="http://schemas.microsoft.com/office/drawing/2014/main" id="{40C249F2-0421-5A08-A705-AB65800DE611}"/>
              </a:ext>
            </a:extLst>
          </p:cNvPr>
          <p:cNvSpPr txBox="1"/>
          <p:nvPr/>
        </p:nvSpPr>
        <p:spPr>
          <a:xfrm>
            <a:off x="4950681" y="4347047"/>
            <a:ext cx="3376638" cy="2042473"/>
          </a:xfrm>
          <a:prstGeom prst="rect">
            <a:avLst/>
          </a:prstGeom>
          <a:solidFill>
            <a:srgbClr val="FFCCCC"/>
          </a:solidFill>
        </p:spPr>
        <p:txBody>
          <a:bodyPr wrap="square" lIns="36000" tIns="36000" rIns="36000" bIns="360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AU" sz="2400" b="1" i="0" u="none" strike="noStrike" kern="1200" cap="none" spc="0" normalizeH="0" baseline="0" noProof="0">
                <a:ln>
                  <a:noFill/>
                </a:ln>
                <a:solidFill>
                  <a:srgbClr val="414142"/>
                </a:solidFill>
                <a:effectLst/>
                <a:uLnTx/>
                <a:uFillTx/>
                <a:latin typeface="Calibri"/>
                <a:ea typeface="+mn-ea"/>
                <a:cs typeface="+mn-cs"/>
              </a:rPr>
              <a:t>Do you manage loading and unloading premises?</a:t>
            </a:r>
            <a:r>
              <a:rPr lang="en-AU" sz="2400" b="1">
                <a:solidFill>
                  <a:srgbClr val="414142"/>
                </a:solidFill>
                <a:latin typeface="Calibri"/>
              </a:rPr>
              <a:t> </a:t>
            </a:r>
            <a:endParaRPr lang="en-US">
              <a:latin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a:solidFill>
                  <a:srgbClr val="333333"/>
                </a:solidFill>
                <a:latin typeface="Calibri"/>
                <a:cs typeface="Calibri"/>
              </a:rPr>
              <a:t>Manage fatigue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a:solidFill>
                  <a:srgbClr val="333333"/>
                </a:solidFill>
                <a:latin typeface="Calibri"/>
                <a:cs typeface="Calibri"/>
              </a:rPr>
              <a:t>Safe loading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a:solidFill>
                  <a:srgbClr val="333333"/>
                </a:solidFill>
                <a:latin typeface="Calibri"/>
                <a:cs typeface="Calibri"/>
              </a:rPr>
              <a:t>Trained employees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a:solidFill>
                  <a:srgbClr val="333333"/>
                </a:solidFill>
                <a:latin typeface="Calibri"/>
                <a:cs typeface="Calibri"/>
              </a:rPr>
              <a:t>Rest Facilities</a:t>
            </a:r>
            <a:endParaRPr kumimoji="0" lang="en-AU" sz="2800" b="1" i="0" u="none" strike="noStrike" kern="1200" cap="none" spc="0" normalizeH="0" baseline="0" noProof="0">
              <a:ln>
                <a:noFill/>
              </a:ln>
              <a:solidFill>
                <a:srgbClr val="414142"/>
              </a:solidFill>
              <a:effectLst/>
              <a:uLnTx/>
              <a:uFillTx/>
              <a:latin typeface="Calibri"/>
              <a:cs typeface="Calibri"/>
            </a:endParaRPr>
          </a:p>
        </p:txBody>
      </p:sp>
      <p:pic>
        <p:nvPicPr>
          <p:cNvPr id="19" name="Content Placeholder 4" descr="A truck with a trailer in a field&#10;&#10;AI-generated content may be incorrect.">
            <a:extLst>
              <a:ext uri="{FF2B5EF4-FFF2-40B4-BE49-F238E27FC236}">
                <a16:creationId xmlns:a16="http://schemas.microsoft.com/office/drawing/2014/main" id="{0E5F269F-123F-4A5D-96BB-06A239B7D8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1"/>
            <a:ext cx="4286250" cy="6846082"/>
          </a:xfrm>
          <a:prstGeom prst="rect">
            <a:avLst/>
          </a:prstGeom>
        </p:spPr>
      </p:pic>
    </p:spTree>
    <p:extLst>
      <p:ext uri="{BB962C8B-B14F-4D97-AF65-F5344CB8AC3E}">
        <p14:creationId xmlns:p14="http://schemas.microsoft.com/office/powerpoint/2010/main" val="318802691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2459C2-68A0-C27A-FF3A-29FAC793F9D6}"/>
              </a:ext>
            </a:extLst>
          </p:cNvPr>
          <p:cNvPicPr>
            <a:picLocks noChangeAspect="1"/>
          </p:cNvPicPr>
          <p:nvPr/>
        </p:nvPicPr>
        <p:blipFill>
          <a:blip r:embed="rId3"/>
          <a:stretch>
            <a:fillRect/>
          </a:stretch>
        </p:blipFill>
        <p:spPr>
          <a:xfrm>
            <a:off x="1530449" y="127697"/>
            <a:ext cx="9387267" cy="6641491"/>
          </a:xfrm>
          <a:prstGeom prst="rect">
            <a:avLst/>
          </a:prstGeom>
        </p:spPr>
      </p:pic>
    </p:spTree>
    <p:extLst>
      <p:ext uri="{BB962C8B-B14F-4D97-AF65-F5344CB8AC3E}">
        <p14:creationId xmlns:p14="http://schemas.microsoft.com/office/powerpoint/2010/main" val="92237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high confidence">
            <a:extLst>
              <a:ext uri="{FF2B5EF4-FFF2-40B4-BE49-F238E27FC236}">
                <a16:creationId xmlns:a16="http://schemas.microsoft.com/office/drawing/2014/main" id="{3AD1E0AA-F4F2-4F9B-8199-5281257B7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39" y="5641383"/>
            <a:ext cx="729402" cy="1087750"/>
          </a:xfrm>
          <a:prstGeom prst="rect">
            <a:avLst/>
          </a:prstGeom>
        </p:spPr>
      </p:pic>
      <p:sp>
        <p:nvSpPr>
          <p:cNvPr id="6" name="Title 1">
            <a:extLst>
              <a:ext uri="{FF2B5EF4-FFF2-40B4-BE49-F238E27FC236}">
                <a16:creationId xmlns:a16="http://schemas.microsoft.com/office/drawing/2014/main" id="{232415E3-F92B-4563-AB33-510263A4227A}"/>
              </a:ext>
            </a:extLst>
          </p:cNvPr>
          <p:cNvSpPr txBox="1">
            <a:spLocks/>
          </p:cNvSpPr>
          <p:nvPr/>
        </p:nvSpPr>
        <p:spPr>
          <a:xfrm>
            <a:off x="5005953" y="2159411"/>
            <a:ext cx="6891579" cy="12924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solidFill>
                  <a:srgbClr val="002F4F"/>
                </a:solidFill>
                <a:latin typeface="Impact" panose="020B0806030902050204" pitchFamily="34" charset="0"/>
              </a:rPr>
              <a:t>AGFORCE SECTION HEADER</a:t>
            </a:r>
          </a:p>
        </p:txBody>
      </p:sp>
      <p:pic>
        <p:nvPicPr>
          <p:cNvPr id="8" name="Picture 7">
            <a:extLst>
              <a:ext uri="{FF2B5EF4-FFF2-40B4-BE49-F238E27FC236}">
                <a16:creationId xmlns:a16="http://schemas.microsoft.com/office/drawing/2014/main" id="{1472D1F8-AA3D-4400-B307-BC1ECE8C2371}"/>
              </a:ext>
            </a:extLst>
          </p:cNvPr>
          <p:cNvPicPr>
            <a:picLocks noChangeAspect="1"/>
          </p:cNvPicPr>
          <p:nvPr/>
        </p:nvPicPr>
        <p:blipFill>
          <a:blip r:embed="rId4">
            <a:extLst>
              <a:ext uri="{28A0092B-C50C-407E-A947-70E740481C1C}">
                <a14:useLocalDpi xmlns:a14="http://schemas.microsoft.com/office/drawing/2010/main" val="0"/>
              </a:ext>
            </a:extLst>
          </a:blip>
          <a:srcRect t="12809" b="12809"/>
          <a:stretch/>
        </p:blipFill>
        <p:spPr>
          <a:xfrm>
            <a:off x="-1" y="1"/>
            <a:ext cx="12293403" cy="6857999"/>
          </a:xfrm>
          <a:prstGeom prst="rect">
            <a:avLst/>
          </a:prstGeom>
        </p:spPr>
      </p:pic>
      <p:sp>
        <p:nvSpPr>
          <p:cNvPr id="9" name="Title 1">
            <a:extLst>
              <a:ext uri="{FF2B5EF4-FFF2-40B4-BE49-F238E27FC236}">
                <a16:creationId xmlns:a16="http://schemas.microsoft.com/office/drawing/2014/main" id="{39166799-5B1C-4632-9E18-FB9789AA266A}"/>
              </a:ext>
            </a:extLst>
          </p:cNvPr>
          <p:cNvSpPr txBox="1">
            <a:spLocks/>
          </p:cNvSpPr>
          <p:nvPr/>
        </p:nvSpPr>
        <p:spPr>
          <a:xfrm>
            <a:off x="294468" y="2805627"/>
            <a:ext cx="12196869" cy="12924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solidFill>
                <a:srgbClr val="002F4F"/>
              </a:solidFill>
              <a:latin typeface="Impact" panose="020B0806030902050204" pitchFamily="34" charset="0"/>
            </a:endParaRPr>
          </a:p>
        </p:txBody>
      </p:sp>
      <p:pic>
        <p:nvPicPr>
          <p:cNvPr id="10" name="Picture 9">
            <a:extLst>
              <a:ext uri="{FF2B5EF4-FFF2-40B4-BE49-F238E27FC236}">
                <a16:creationId xmlns:a16="http://schemas.microsoft.com/office/drawing/2014/main" id="{63953836-084E-43BD-B870-6BA6C421E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84" y="5594888"/>
            <a:ext cx="729402" cy="1087750"/>
          </a:xfrm>
          <a:prstGeom prst="rect">
            <a:avLst/>
          </a:prstGeom>
        </p:spPr>
      </p:pic>
      <p:sp>
        <p:nvSpPr>
          <p:cNvPr id="3" name="TextBox 2">
            <a:extLst>
              <a:ext uri="{FF2B5EF4-FFF2-40B4-BE49-F238E27FC236}">
                <a16:creationId xmlns:a16="http://schemas.microsoft.com/office/drawing/2014/main" id="{C8716F51-2D7C-8B2B-1E1F-CC10FED6B2D5}"/>
              </a:ext>
            </a:extLst>
          </p:cNvPr>
          <p:cNvSpPr txBox="1"/>
          <p:nvPr/>
        </p:nvSpPr>
        <p:spPr>
          <a:xfrm>
            <a:off x="1349406" y="2676763"/>
            <a:ext cx="7936637" cy="1015663"/>
          </a:xfrm>
          <a:prstGeom prst="rect">
            <a:avLst/>
          </a:prstGeom>
          <a:noFill/>
        </p:spPr>
        <p:txBody>
          <a:bodyPr wrap="square" rtlCol="0">
            <a:spAutoFit/>
          </a:bodyPr>
          <a:lstStyle/>
          <a:p>
            <a:r>
              <a:rPr lang="en-AU" sz="6000" dirty="0">
                <a:solidFill>
                  <a:schemeClr val="bg1"/>
                </a:solidFill>
              </a:rPr>
              <a:t>Prosecution Examples</a:t>
            </a:r>
          </a:p>
        </p:txBody>
      </p:sp>
    </p:spTree>
    <p:extLst>
      <p:ext uri="{BB962C8B-B14F-4D97-AF65-F5344CB8AC3E}">
        <p14:creationId xmlns:p14="http://schemas.microsoft.com/office/powerpoint/2010/main" val="418696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EDAE70-AEE6-02FD-DC67-00C7F4936B82}"/>
              </a:ext>
            </a:extLst>
          </p:cNvPr>
          <p:cNvPicPr>
            <a:picLocks noChangeAspect="1"/>
          </p:cNvPicPr>
          <p:nvPr/>
        </p:nvPicPr>
        <p:blipFill>
          <a:blip r:embed="rId3"/>
          <a:stretch>
            <a:fillRect/>
          </a:stretch>
        </p:blipFill>
        <p:spPr>
          <a:xfrm>
            <a:off x="1494716" y="835806"/>
            <a:ext cx="8764223" cy="2267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C82B37A-3E4C-3DFE-53AE-8213B59979B1}"/>
              </a:ext>
            </a:extLst>
          </p:cNvPr>
          <p:cNvPicPr>
            <a:picLocks noChangeAspect="1"/>
          </p:cNvPicPr>
          <p:nvPr/>
        </p:nvPicPr>
        <p:blipFill>
          <a:blip r:embed="rId4"/>
          <a:stretch>
            <a:fillRect/>
          </a:stretch>
        </p:blipFill>
        <p:spPr>
          <a:xfrm>
            <a:off x="1494716" y="3536729"/>
            <a:ext cx="8754697" cy="2229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7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C9296-D60E-B5A4-2F2E-56D9701ADB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80DE54-AAA1-182C-4538-2130D6D3AC79}"/>
              </a:ext>
            </a:extLst>
          </p:cNvPr>
          <p:cNvPicPr>
            <a:picLocks noChangeAspect="1"/>
          </p:cNvPicPr>
          <p:nvPr/>
        </p:nvPicPr>
        <p:blipFill>
          <a:blip r:embed="rId3"/>
          <a:stretch>
            <a:fillRect/>
          </a:stretch>
        </p:blipFill>
        <p:spPr>
          <a:xfrm>
            <a:off x="1713888" y="1399892"/>
            <a:ext cx="8764223" cy="4058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0921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D7EF-482B-4BF9-AE67-240E5AF55C78}"/>
              </a:ext>
            </a:extLst>
          </p:cNvPr>
          <p:cNvSpPr>
            <a:spLocks noGrp="1"/>
          </p:cNvSpPr>
          <p:nvPr>
            <p:ph type="title"/>
          </p:nvPr>
        </p:nvSpPr>
        <p:spPr>
          <a:xfrm>
            <a:off x="138914" y="136525"/>
            <a:ext cx="6172200" cy="1828800"/>
          </a:xfrm>
        </p:spPr>
        <p:txBody>
          <a:bodyPr>
            <a:normAutofit/>
          </a:bodyPr>
          <a:lstStyle/>
          <a:p>
            <a:r>
              <a:rPr lang="en-US" sz="3600" dirty="0">
                <a:solidFill>
                  <a:srgbClr val="002F4F"/>
                </a:solidFill>
                <a:latin typeface="Impact" panose="020B0806030902050204" pitchFamily="34" charset="0"/>
              </a:rPr>
              <a:t>Signs of Impairment / Fatigue</a:t>
            </a:r>
          </a:p>
        </p:txBody>
      </p:sp>
      <p:pic>
        <p:nvPicPr>
          <p:cNvPr id="8" name="Content Placeholder 4">
            <a:extLst>
              <a:ext uri="{FF2B5EF4-FFF2-40B4-BE49-F238E27FC236}">
                <a16:creationId xmlns:a16="http://schemas.microsoft.com/office/drawing/2014/main" id="{7C30DC20-09A3-4BB0-809A-205A42026142}"/>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p:blipFill>
        <p:spPr>
          <a:xfrm>
            <a:off x="7552287" y="10"/>
            <a:ext cx="4639713" cy="6857990"/>
          </a:xfrm>
          <a:prstGeom prst="rect">
            <a:avLst/>
          </a:prstGeom>
        </p:spPr>
      </p:pic>
      <p:pic>
        <p:nvPicPr>
          <p:cNvPr id="6" name="Picture 5" descr="A picture containing text&#10;&#10;Description generated with high confidence">
            <a:extLst>
              <a:ext uri="{FF2B5EF4-FFF2-40B4-BE49-F238E27FC236}">
                <a16:creationId xmlns:a16="http://schemas.microsoft.com/office/drawing/2014/main" id="{31A8A0DE-9B14-48CA-9265-EA385B315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
        <p:nvSpPr>
          <p:cNvPr id="4" name="TextBox 3">
            <a:extLst>
              <a:ext uri="{FF2B5EF4-FFF2-40B4-BE49-F238E27FC236}">
                <a16:creationId xmlns:a16="http://schemas.microsoft.com/office/drawing/2014/main" id="{70BACBB9-ED4D-B462-61FC-1E872FFF8401}"/>
              </a:ext>
            </a:extLst>
          </p:cNvPr>
          <p:cNvSpPr txBox="1"/>
          <p:nvPr/>
        </p:nvSpPr>
        <p:spPr>
          <a:xfrm>
            <a:off x="280824" y="1690118"/>
            <a:ext cx="6792685" cy="4524315"/>
          </a:xfrm>
          <a:prstGeom prst="rect">
            <a:avLst/>
          </a:prstGeom>
          <a:noFill/>
        </p:spPr>
        <p:txBody>
          <a:bodyPr wrap="square" rtlCol="0">
            <a:spAutoFit/>
          </a:bodyPr>
          <a:lstStyle/>
          <a:p>
            <a:r>
              <a:rPr lang="en-AU" b="1" dirty="0">
                <a:solidFill>
                  <a:srgbClr val="002F4F"/>
                </a:solidFill>
              </a:rPr>
              <a:t>Contractors or Drivers coming to your property:</a:t>
            </a:r>
          </a:p>
          <a:p>
            <a:r>
              <a:rPr lang="en-AU" dirty="0">
                <a:solidFill>
                  <a:srgbClr val="002F4F"/>
                </a:solidFill>
              </a:rPr>
              <a:t>- Slurred Speech</a:t>
            </a:r>
          </a:p>
          <a:p>
            <a:r>
              <a:rPr lang="en-AU" dirty="0">
                <a:solidFill>
                  <a:srgbClr val="002F4F"/>
                </a:solidFill>
              </a:rPr>
              <a:t>- Bloodshot eyes</a:t>
            </a:r>
          </a:p>
          <a:p>
            <a:r>
              <a:rPr lang="en-AU" dirty="0">
                <a:solidFill>
                  <a:srgbClr val="002F4F"/>
                </a:solidFill>
              </a:rPr>
              <a:t>- Poor concentration &amp; coordination</a:t>
            </a:r>
          </a:p>
          <a:p>
            <a:r>
              <a:rPr lang="en-AU" dirty="0">
                <a:solidFill>
                  <a:srgbClr val="002F4F"/>
                </a:solidFill>
              </a:rPr>
              <a:t>- Slow response times</a:t>
            </a:r>
          </a:p>
          <a:p>
            <a:r>
              <a:rPr lang="en-AU" dirty="0">
                <a:solidFill>
                  <a:srgbClr val="002F4F"/>
                </a:solidFill>
              </a:rPr>
              <a:t>- Restlessness</a:t>
            </a:r>
          </a:p>
          <a:p>
            <a:r>
              <a:rPr lang="en-AU" dirty="0">
                <a:solidFill>
                  <a:srgbClr val="002F4F"/>
                </a:solidFill>
              </a:rPr>
              <a:t>- Odour of alcoholic drinks</a:t>
            </a:r>
          </a:p>
          <a:p>
            <a:r>
              <a:rPr lang="en-AU" dirty="0">
                <a:solidFill>
                  <a:srgbClr val="002F4F"/>
                </a:solidFill>
              </a:rPr>
              <a:t>- Aggressive or inappropriate behaviour</a:t>
            </a:r>
          </a:p>
          <a:p>
            <a:endParaRPr lang="en-AU" dirty="0">
              <a:solidFill>
                <a:srgbClr val="002F4F"/>
              </a:solidFill>
            </a:endParaRPr>
          </a:p>
          <a:p>
            <a:r>
              <a:rPr lang="en-AU" b="1" dirty="0">
                <a:solidFill>
                  <a:srgbClr val="002F4F"/>
                </a:solidFill>
              </a:rPr>
              <a:t>If you are a driver:</a:t>
            </a:r>
          </a:p>
          <a:p>
            <a:r>
              <a:rPr lang="en-AU" dirty="0">
                <a:solidFill>
                  <a:srgbClr val="002F4F"/>
                </a:solidFill>
              </a:rPr>
              <a:t>- Judgement &amp; lane position problems</a:t>
            </a:r>
          </a:p>
          <a:p>
            <a:r>
              <a:rPr lang="en-AU" dirty="0">
                <a:solidFill>
                  <a:srgbClr val="002F4F"/>
                </a:solidFill>
              </a:rPr>
              <a:t>- Speed and braking inconsistencies</a:t>
            </a:r>
          </a:p>
          <a:p>
            <a:r>
              <a:rPr lang="en-AU" dirty="0">
                <a:solidFill>
                  <a:srgbClr val="002F4F"/>
                </a:solidFill>
              </a:rPr>
              <a:t>- Slow reaction times</a:t>
            </a:r>
          </a:p>
          <a:p>
            <a:r>
              <a:rPr lang="en-AU" dirty="0">
                <a:solidFill>
                  <a:srgbClr val="002F4F"/>
                </a:solidFill>
              </a:rPr>
              <a:t>- Not remembering a portion of the journey</a:t>
            </a:r>
          </a:p>
          <a:p>
            <a:r>
              <a:rPr lang="en-AU" dirty="0">
                <a:solidFill>
                  <a:srgbClr val="002F4F"/>
                </a:solidFill>
              </a:rPr>
              <a:t>- Blurred Vision &amp; yawning</a:t>
            </a:r>
          </a:p>
          <a:p>
            <a:r>
              <a:rPr lang="en-AU" dirty="0">
                <a:solidFill>
                  <a:srgbClr val="002F4F"/>
                </a:solidFill>
              </a:rPr>
              <a:t>- Not feeling refreshed after nap / sleep</a:t>
            </a:r>
          </a:p>
        </p:txBody>
      </p:sp>
    </p:spTree>
    <p:extLst>
      <p:ext uri="{BB962C8B-B14F-4D97-AF65-F5344CB8AC3E}">
        <p14:creationId xmlns:p14="http://schemas.microsoft.com/office/powerpoint/2010/main" val="285115439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D8F7-5E94-4F82-9271-467C290380AD}"/>
              </a:ext>
            </a:extLst>
          </p:cNvPr>
          <p:cNvSpPr>
            <a:spLocks noGrp="1"/>
          </p:cNvSpPr>
          <p:nvPr>
            <p:ph type="title"/>
          </p:nvPr>
        </p:nvSpPr>
        <p:spPr>
          <a:xfrm>
            <a:off x="5069939" y="365124"/>
            <a:ext cx="6745071" cy="1828800"/>
          </a:xfrm>
        </p:spPr>
        <p:txBody>
          <a:bodyPr>
            <a:normAutofit/>
          </a:bodyPr>
          <a:lstStyle/>
          <a:p>
            <a:r>
              <a:rPr lang="en-US" dirty="0">
                <a:solidFill>
                  <a:srgbClr val="002F4F"/>
                </a:solidFill>
                <a:latin typeface="Impact" panose="020B0806030902050204" pitchFamily="34" charset="0"/>
              </a:rPr>
              <a:t>Safety Management System</a:t>
            </a:r>
            <a:endParaRPr lang="en-US" dirty="0">
              <a:solidFill>
                <a:srgbClr val="002F4F"/>
              </a:solidFill>
            </a:endParaRPr>
          </a:p>
        </p:txBody>
      </p:sp>
      <p:pic>
        <p:nvPicPr>
          <p:cNvPr id="8" name="Content Placeholder 4">
            <a:extLst>
              <a:ext uri="{FF2B5EF4-FFF2-40B4-BE49-F238E27FC236}">
                <a16:creationId xmlns:a16="http://schemas.microsoft.com/office/drawing/2014/main" id="{A36FB31F-5229-415D-829E-FC58F996D595}"/>
              </a:ext>
            </a:extLst>
          </p:cNvPr>
          <p:cNvPicPr>
            <a:picLocks noChangeAspect="1"/>
          </p:cNvPicPr>
          <p:nvPr/>
        </p:nvPicPr>
        <p:blipFill>
          <a:blip r:embed="rId3">
            <a:extLst>
              <a:ext uri="{28A0092B-C50C-407E-A947-70E740481C1C}">
                <a14:useLocalDpi xmlns:a14="http://schemas.microsoft.com/office/drawing/2010/main" val="0"/>
              </a:ext>
            </a:extLst>
          </a:blip>
          <a:srcRect l="24622" r="24622"/>
          <a:stretch/>
        </p:blipFill>
        <p:spPr>
          <a:xfrm>
            <a:off x="20" y="10"/>
            <a:ext cx="4639713" cy="6857990"/>
          </a:xfrm>
          <a:prstGeom prst="rect">
            <a:avLst/>
          </a:prstGeom>
        </p:spPr>
      </p:pic>
      <p:pic>
        <p:nvPicPr>
          <p:cNvPr id="6" name="Picture 5" descr="A picture containing text&#10;&#10;Description generated with high confidence">
            <a:extLst>
              <a:ext uri="{FF2B5EF4-FFF2-40B4-BE49-F238E27FC236}">
                <a16:creationId xmlns:a16="http://schemas.microsoft.com/office/drawing/2014/main" id="{D635B35C-3EB4-4995-A607-837B731C2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
        <p:nvSpPr>
          <p:cNvPr id="4" name="TextBox 3">
            <a:extLst>
              <a:ext uri="{FF2B5EF4-FFF2-40B4-BE49-F238E27FC236}">
                <a16:creationId xmlns:a16="http://schemas.microsoft.com/office/drawing/2014/main" id="{70493E05-ECCA-030E-F36D-F3D19184AA5D}"/>
              </a:ext>
            </a:extLst>
          </p:cNvPr>
          <p:cNvSpPr txBox="1"/>
          <p:nvPr/>
        </p:nvSpPr>
        <p:spPr>
          <a:xfrm>
            <a:off x="5228948" y="2193924"/>
            <a:ext cx="6097065" cy="2862322"/>
          </a:xfrm>
          <a:prstGeom prst="rect">
            <a:avLst/>
          </a:prstGeom>
          <a:noFill/>
        </p:spPr>
        <p:txBody>
          <a:bodyPr wrap="square" rtlCol="0">
            <a:spAutoFit/>
          </a:bodyPr>
          <a:lstStyle/>
          <a:p>
            <a:r>
              <a:rPr lang="en-AU" dirty="0">
                <a:solidFill>
                  <a:srgbClr val="002F4F"/>
                </a:solidFill>
              </a:rPr>
              <a:t>- Assessing hazards and risks</a:t>
            </a:r>
          </a:p>
          <a:p>
            <a:pPr marL="285750" indent="-285750">
              <a:buFontTx/>
              <a:buChar char="-"/>
            </a:pPr>
            <a:endParaRPr lang="en-AU" dirty="0">
              <a:solidFill>
                <a:srgbClr val="002F4F"/>
              </a:solidFill>
            </a:endParaRPr>
          </a:p>
          <a:p>
            <a:r>
              <a:rPr lang="en-AU" dirty="0">
                <a:solidFill>
                  <a:srgbClr val="002F4F"/>
                </a:solidFill>
              </a:rPr>
              <a:t>- Discussing hazards and risks with other parties</a:t>
            </a:r>
          </a:p>
          <a:p>
            <a:endParaRPr lang="en-AU" dirty="0">
              <a:solidFill>
                <a:srgbClr val="002F4F"/>
              </a:solidFill>
            </a:endParaRPr>
          </a:p>
          <a:p>
            <a:r>
              <a:rPr lang="en-AU" dirty="0">
                <a:solidFill>
                  <a:srgbClr val="002F4F"/>
                </a:solidFill>
              </a:rPr>
              <a:t>- Identifying reasonably practicable ways to eliminate risks</a:t>
            </a:r>
          </a:p>
          <a:p>
            <a:endParaRPr lang="en-AU" dirty="0">
              <a:solidFill>
                <a:srgbClr val="002F4F"/>
              </a:solidFill>
            </a:endParaRPr>
          </a:p>
          <a:p>
            <a:r>
              <a:rPr lang="en-AU" dirty="0">
                <a:solidFill>
                  <a:srgbClr val="002F4F"/>
                </a:solidFill>
              </a:rPr>
              <a:t>- Documenting policies &amp; procedures</a:t>
            </a:r>
          </a:p>
          <a:p>
            <a:endParaRPr lang="en-AU" dirty="0">
              <a:solidFill>
                <a:srgbClr val="002F4F"/>
              </a:solidFill>
            </a:endParaRPr>
          </a:p>
          <a:p>
            <a:r>
              <a:rPr lang="en-AU" dirty="0">
                <a:solidFill>
                  <a:srgbClr val="002F4F"/>
                </a:solidFill>
              </a:rPr>
              <a:t>- Training</a:t>
            </a:r>
          </a:p>
          <a:p>
            <a:endParaRPr lang="en-AU" dirty="0">
              <a:solidFill>
                <a:srgbClr val="002F4F"/>
              </a:solidFill>
            </a:endParaRPr>
          </a:p>
        </p:txBody>
      </p:sp>
    </p:spTree>
    <p:extLst>
      <p:ext uri="{BB962C8B-B14F-4D97-AF65-F5344CB8AC3E}">
        <p14:creationId xmlns:p14="http://schemas.microsoft.com/office/powerpoint/2010/main" val="26628244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64FAF0-95D8-5CF8-DFD3-4AA46E246D8F}"/>
            </a:ext>
          </a:extLst>
        </p:cNvPr>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2195E13-7FAB-7D27-A257-C2E75007944C}"/>
              </a:ext>
            </a:extLst>
          </p:cNvPr>
          <p:cNvPicPr>
            <a:picLocks noChangeAspect="1"/>
          </p:cNvPicPr>
          <p:nvPr/>
        </p:nvPicPr>
        <p:blipFill>
          <a:blip r:embed="rId3">
            <a:extLst>
              <a:ext uri="{28A0092B-C50C-407E-A947-70E740481C1C}">
                <a14:useLocalDpi xmlns:a14="http://schemas.microsoft.com/office/drawing/2010/main" val="0"/>
              </a:ext>
            </a:extLst>
          </a:blip>
          <a:srcRect l="4952" r="4952"/>
          <a:stretch/>
        </p:blipFill>
        <p:spPr>
          <a:xfrm>
            <a:off x="7552287" y="10"/>
            <a:ext cx="4639713" cy="6857990"/>
          </a:xfrm>
          <a:prstGeom prst="rect">
            <a:avLst/>
          </a:prstGeom>
        </p:spPr>
      </p:pic>
      <p:pic>
        <p:nvPicPr>
          <p:cNvPr id="6" name="Picture 5" descr="A picture containing text&#10;&#10;Description generated with high confidence">
            <a:extLst>
              <a:ext uri="{FF2B5EF4-FFF2-40B4-BE49-F238E27FC236}">
                <a16:creationId xmlns:a16="http://schemas.microsoft.com/office/drawing/2014/main" id="{70AED296-5FBD-02A0-2B6E-0E1491D7A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
        <p:nvSpPr>
          <p:cNvPr id="7" name="Title 6">
            <a:extLst>
              <a:ext uri="{FF2B5EF4-FFF2-40B4-BE49-F238E27FC236}">
                <a16:creationId xmlns:a16="http://schemas.microsoft.com/office/drawing/2014/main" id="{F8AAB2CC-878C-166C-FB67-39F0D9943850}"/>
              </a:ext>
            </a:extLst>
          </p:cNvPr>
          <p:cNvSpPr>
            <a:spLocks noGrp="1"/>
          </p:cNvSpPr>
          <p:nvPr>
            <p:ph type="title"/>
          </p:nvPr>
        </p:nvSpPr>
        <p:spPr>
          <a:xfrm>
            <a:off x="838200" y="365125"/>
            <a:ext cx="4158673" cy="1325563"/>
          </a:xfrm>
        </p:spPr>
        <p:txBody>
          <a:bodyPr>
            <a:normAutofit/>
          </a:bodyPr>
          <a:lstStyle/>
          <a:p>
            <a:r>
              <a:rPr lang="en-AU" sz="5400" dirty="0">
                <a:solidFill>
                  <a:schemeClr val="bg2"/>
                </a:solidFill>
              </a:rPr>
              <a:t>nhvr.gov.au</a:t>
            </a:r>
          </a:p>
        </p:txBody>
      </p:sp>
      <p:pic>
        <p:nvPicPr>
          <p:cNvPr id="10" name="Picture 9">
            <a:extLst>
              <a:ext uri="{FF2B5EF4-FFF2-40B4-BE49-F238E27FC236}">
                <a16:creationId xmlns:a16="http://schemas.microsoft.com/office/drawing/2014/main" id="{8146CF30-B530-98D0-0E4C-24B73819C3A1}"/>
              </a:ext>
            </a:extLst>
          </p:cNvPr>
          <p:cNvPicPr>
            <a:picLocks noChangeAspect="1"/>
          </p:cNvPicPr>
          <p:nvPr/>
        </p:nvPicPr>
        <p:blipFill>
          <a:blip r:embed="rId5"/>
          <a:stretch>
            <a:fillRect/>
          </a:stretch>
        </p:blipFill>
        <p:spPr>
          <a:xfrm>
            <a:off x="467200" y="2005692"/>
            <a:ext cx="6141656" cy="3588726"/>
          </a:xfrm>
          <a:prstGeom prst="rect">
            <a:avLst/>
          </a:prstGeom>
        </p:spPr>
      </p:pic>
    </p:spTree>
    <p:extLst>
      <p:ext uri="{BB962C8B-B14F-4D97-AF65-F5344CB8AC3E}">
        <p14:creationId xmlns:p14="http://schemas.microsoft.com/office/powerpoint/2010/main" val="387912340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91D645-8B9D-900D-AA45-EC2FAE4C1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F623F-BC78-FE40-0299-CBB007F91A47}"/>
              </a:ext>
            </a:extLst>
          </p:cNvPr>
          <p:cNvSpPr>
            <a:spLocks noGrp="1"/>
          </p:cNvSpPr>
          <p:nvPr>
            <p:ph type="title"/>
          </p:nvPr>
        </p:nvSpPr>
        <p:spPr>
          <a:xfrm>
            <a:off x="138914" y="136525"/>
            <a:ext cx="6172200" cy="1828800"/>
          </a:xfrm>
        </p:spPr>
        <p:txBody>
          <a:bodyPr>
            <a:normAutofit/>
          </a:bodyPr>
          <a:lstStyle/>
          <a:p>
            <a:r>
              <a:rPr lang="en-US" dirty="0">
                <a:solidFill>
                  <a:srgbClr val="002F4F"/>
                </a:solidFill>
                <a:latin typeface="Impact" panose="020B0806030902050204" pitchFamily="34" charset="0"/>
              </a:rPr>
              <a:t>MLA Fit to Load</a:t>
            </a:r>
          </a:p>
        </p:txBody>
      </p:sp>
      <p:pic>
        <p:nvPicPr>
          <p:cNvPr id="8" name="Content Placeholder 4">
            <a:extLst>
              <a:ext uri="{FF2B5EF4-FFF2-40B4-BE49-F238E27FC236}">
                <a16:creationId xmlns:a16="http://schemas.microsoft.com/office/drawing/2014/main" id="{FABB4C0C-1658-4DB0-F5F2-6DE39BB9EE22}"/>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p:blipFill>
        <p:spPr>
          <a:xfrm>
            <a:off x="7552287" y="10"/>
            <a:ext cx="4639713" cy="6857990"/>
          </a:xfrm>
          <a:prstGeom prst="rect">
            <a:avLst/>
          </a:prstGeom>
        </p:spPr>
      </p:pic>
      <p:pic>
        <p:nvPicPr>
          <p:cNvPr id="6" name="Picture 5" descr="A picture containing text&#10;&#10;Description generated with high confidence">
            <a:extLst>
              <a:ext uri="{FF2B5EF4-FFF2-40B4-BE49-F238E27FC236}">
                <a16:creationId xmlns:a16="http://schemas.microsoft.com/office/drawing/2014/main" id="{4181869F-7BBF-FF83-F930-A5D42B424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pic>
        <p:nvPicPr>
          <p:cNvPr id="5" name="Picture 4">
            <a:extLst>
              <a:ext uri="{FF2B5EF4-FFF2-40B4-BE49-F238E27FC236}">
                <a16:creationId xmlns:a16="http://schemas.microsoft.com/office/drawing/2014/main" id="{5EB88C92-DF39-0139-8832-21B9393525EC}"/>
              </a:ext>
            </a:extLst>
          </p:cNvPr>
          <p:cNvPicPr>
            <a:picLocks noChangeAspect="1"/>
          </p:cNvPicPr>
          <p:nvPr/>
        </p:nvPicPr>
        <p:blipFill>
          <a:blip r:embed="rId5"/>
          <a:stretch>
            <a:fillRect/>
          </a:stretch>
        </p:blipFill>
        <p:spPr>
          <a:xfrm>
            <a:off x="724281" y="1549674"/>
            <a:ext cx="5775007" cy="4091709"/>
          </a:xfrm>
          <a:prstGeom prst="rect">
            <a:avLst/>
          </a:prstGeom>
        </p:spPr>
      </p:pic>
    </p:spTree>
    <p:extLst>
      <p:ext uri="{BB962C8B-B14F-4D97-AF65-F5344CB8AC3E}">
        <p14:creationId xmlns:p14="http://schemas.microsoft.com/office/powerpoint/2010/main" val="347347543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0907CC-72F4-49D8-A41E-DEAAE87594D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2553" b="12553"/>
          <a:stretch/>
        </p:blipFill>
        <p:spPr>
          <a:xfrm>
            <a:off x="0" y="-1"/>
            <a:ext cx="12191980" cy="6857999"/>
          </a:xfrm>
          <a:prstGeom prst="rect">
            <a:avLst/>
          </a:prstGeom>
        </p:spPr>
      </p:pic>
      <p:pic>
        <p:nvPicPr>
          <p:cNvPr id="14" name="Picture 13">
            <a:extLst>
              <a:ext uri="{FF2B5EF4-FFF2-40B4-BE49-F238E27FC236}">
                <a16:creationId xmlns:a16="http://schemas.microsoft.com/office/drawing/2014/main" id="{E549423F-5BF4-4508-B8C4-D17686E55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25" y="5512541"/>
            <a:ext cx="729402" cy="1087750"/>
          </a:xfrm>
          <a:prstGeom prst="rect">
            <a:avLst/>
          </a:prstGeom>
        </p:spPr>
      </p:pic>
      <p:sp>
        <p:nvSpPr>
          <p:cNvPr id="4" name="Subtitle 3">
            <a:extLst>
              <a:ext uri="{FF2B5EF4-FFF2-40B4-BE49-F238E27FC236}">
                <a16:creationId xmlns:a16="http://schemas.microsoft.com/office/drawing/2014/main" id="{CEDC1622-CB75-E594-3868-9FD42FA9D4B5}"/>
              </a:ext>
            </a:extLst>
          </p:cNvPr>
          <p:cNvSpPr>
            <a:spLocks noGrp="1"/>
          </p:cNvSpPr>
          <p:nvPr>
            <p:ph type="subTitle" idx="1"/>
          </p:nvPr>
        </p:nvSpPr>
        <p:spPr>
          <a:xfrm>
            <a:off x="1524000" y="522514"/>
            <a:ext cx="9144000" cy="5533902"/>
          </a:xfrm>
        </p:spPr>
        <p:txBody>
          <a:bodyPr>
            <a:normAutofit/>
          </a:bodyPr>
          <a:lstStyle/>
          <a:p>
            <a:r>
              <a:rPr lang="en-AU" sz="3200" b="0" i="0" dirty="0">
                <a:effectLst/>
                <a:latin typeface="URWGeometric-Medium"/>
              </a:rPr>
              <a:t>The Chain of Responsibility (</a:t>
            </a:r>
            <a:r>
              <a:rPr lang="en-AU" sz="3200" b="0" i="0" dirty="0" err="1">
                <a:effectLst/>
                <a:latin typeface="URWGeometric-Medium"/>
              </a:rPr>
              <a:t>CoR</a:t>
            </a:r>
            <a:r>
              <a:rPr lang="en-AU" sz="3200" b="0" i="0" dirty="0">
                <a:effectLst/>
                <a:latin typeface="URWGeometric-Medium"/>
              </a:rPr>
              <a:t>) is the part of the Heavy Vehicle National Law (HVNL) that makes parties other than drivers responsible for the safety of heavy vehicles on the road.</a:t>
            </a:r>
          </a:p>
          <a:p>
            <a:endParaRPr lang="en-AU" sz="2800" b="0" i="0" dirty="0">
              <a:effectLst/>
              <a:latin typeface="URWGeometric-Medium"/>
            </a:endParaRPr>
          </a:p>
          <a:p>
            <a:r>
              <a:rPr lang="en-AU" sz="3200" b="0" i="0" dirty="0">
                <a:effectLst/>
                <a:latin typeface="URWGeometric-Regular"/>
              </a:rPr>
              <a:t>Everyone who works with heavy vehicles - from the business that employs a driver or owns a vehicle, to the business that sends or receives goods, is accountable for the safety of the heavy vehicle, its driver, and its load throughout the journey. </a:t>
            </a:r>
            <a:endParaRPr lang="en-AU" sz="3200" dirty="0"/>
          </a:p>
        </p:txBody>
      </p:sp>
    </p:spTree>
    <p:extLst>
      <p:ext uri="{BB962C8B-B14F-4D97-AF65-F5344CB8AC3E}">
        <p14:creationId xmlns:p14="http://schemas.microsoft.com/office/powerpoint/2010/main" val="144909294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96B3BF-890E-4649-B7BE-C8CEDDC7AF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4CBE25A-E4E0-4C19-8319-BAEB19C25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224" y="2380887"/>
            <a:ext cx="1405645" cy="2096225"/>
          </a:xfrm>
          <a:prstGeom prst="rect">
            <a:avLst/>
          </a:prstGeom>
        </p:spPr>
      </p:pic>
      <p:sp>
        <p:nvSpPr>
          <p:cNvPr id="9" name="Subtitle 2">
            <a:extLst>
              <a:ext uri="{FF2B5EF4-FFF2-40B4-BE49-F238E27FC236}">
                <a16:creationId xmlns:a16="http://schemas.microsoft.com/office/drawing/2014/main" id="{4C94C992-DEFE-4D83-B6A9-72AE24D83500}"/>
              </a:ext>
            </a:extLst>
          </p:cNvPr>
          <p:cNvSpPr>
            <a:spLocks noGrp="1"/>
          </p:cNvSpPr>
          <p:nvPr>
            <p:ph type="subTitle" idx="1"/>
          </p:nvPr>
        </p:nvSpPr>
        <p:spPr>
          <a:xfrm>
            <a:off x="4458557" y="4070531"/>
            <a:ext cx="5347636" cy="306167"/>
          </a:xfrm>
        </p:spPr>
        <p:txBody>
          <a:bodyPr>
            <a:noAutofit/>
          </a:bodyPr>
          <a:lstStyle/>
          <a:p>
            <a:pPr algn="l"/>
            <a:r>
              <a:rPr lang="en-US" sz="1600" dirty="0">
                <a:solidFill>
                  <a:schemeClr val="tx1">
                    <a:lumMod val="50000"/>
                    <a:lumOff val="50000"/>
                  </a:schemeClr>
                </a:solidFill>
              </a:rPr>
              <a:t>A D V A N C I N G   S U S T A I N A B L E   A G R I B U S I N E S </a:t>
            </a:r>
            <a:r>
              <a:rPr lang="en-US" sz="1600" dirty="0" err="1">
                <a:solidFill>
                  <a:schemeClr val="tx1">
                    <a:lumMod val="50000"/>
                    <a:lumOff val="50000"/>
                  </a:schemeClr>
                </a:solidFill>
              </a:rPr>
              <a:t>S</a:t>
            </a:r>
            <a:endParaRPr lang="en-US" sz="1600" dirty="0">
              <a:solidFill>
                <a:schemeClr val="tx1">
                  <a:lumMod val="50000"/>
                  <a:lumOff val="50000"/>
                </a:schemeClr>
              </a:solidFill>
            </a:endParaRPr>
          </a:p>
          <a:p>
            <a:pPr algn="l"/>
            <a:r>
              <a:rPr lang="en-US" sz="1600" dirty="0">
                <a:latin typeface="Cabin" panose="020B0803050202020004" pitchFamily="34" charset="0"/>
              </a:rPr>
              <a:t> </a:t>
            </a:r>
          </a:p>
        </p:txBody>
      </p:sp>
      <p:sp>
        <p:nvSpPr>
          <p:cNvPr id="5" name="Title 4">
            <a:extLst>
              <a:ext uri="{FF2B5EF4-FFF2-40B4-BE49-F238E27FC236}">
                <a16:creationId xmlns:a16="http://schemas.microsoft.com/office/drawing/2014/main" id="{E4F23735-5082-848B-54D6-25D2D4EF5502}"/>
              </a:ext>
            </a:extLst>
          </p:cNvPr>
          <p:cNvSpPr>
            <a:spLocks noGrp="1"/>
          </p:cNvSpPr>
          <p:nvPr>
            <p:ph type="ctrTitle"/>
          </p:nvPr>
        </p:nvSpPr>
        <p:spPr/>
        <p:txBody>
          <a:bodyPr/>
          <a:lstStyle/>
          <a:p>
            <a:r>
              <a:rPr lang="en-AU" dirty="0"/>
              <a:t>End. </a:t>
            </a:r>
          </a:p>
        </p:txBody>
      </p:sp>
    </p:spTree>
    <p:extLst>
      <p:ext uri="{BB962C8B-B14F-4D97-AF65-F5344CB8AC3E}">
        <p14:creationId xmlns:p14="http://schemas.microsoft.com/office/powerpoint/2010/main" val="271551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50F8D6-2716-40F7-88D3-3F1F6BEABC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7" name="Picture 6" descr="A picture containing text&#10;&#10;Description generated with high confidence">
            <a:extLst>
              <a:ext uri="{FF2B5EF4-FFF2-40B4-BE49-F238E27FC236}">
                <a16:creationId xmlns:a16="http://schemas.microsoft.com/office/drawing/2014/main" id="{19710FB4-BBCA-48AA-9D51-88FEA0FFE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
        <p:nvSpPr>
          <p:cNvPr id="8" name="Title 1">
            <a:extLst>
              <a:ext uri="{FF2B5EF4-FFF2-40B4-BE49-F238E27FC236}">
                <a16:creationId xmlns:a16="http://schemas.microsoft.com/office/drawing/2014/main" id="{3D7E0AF5-6B9D-4C4D-B5A8-779A252F100A}"/>
              </a:ext>
            </a:extLst>
          </p:cNvPr>
          <p:cNvSpPr txBox="1">
            <a:spLocks/>
          </p:cNvSpPr>
          <p:nvPr/>
        </p:nvSpPr>
        <p:spPr>
          <a:xfrm>
            <a:off x="736120" y="710214"/>
            <a:ext cx="10156781" cy="550961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solidFill>
                  <a:schemeClr val="bg1"/>
                </a:solidFill>
                <a:latin typeface="Impact" panose="020B0806030902050204" pitchFamily="34" charset="0"/>
              </a:rPr>
              <a:t>The Primary Duty is the obligation to ensure so far as is reasonably practicable the safety of your transport activities. </a:t>
            </a:r>
          </a:p>
          <a:p>
            <a:pPr algn="l"/>
            <a:r>
              <a:rPr lang="en-US" sz="2000" dirty="0">
                <a:solidFill>
                  <a:schemeClr val="bg1"/>
                </a:solidFill>
                <a:latin typeface="Impact" panose="020B0806030902050204" pitchFamily="34" charset="0"/>
              </a:rPr>
              <a:t>1 – Duty to eliminate public risk</a:t>
            </a:r>
          </a:p>
          <a:p>
            <a:pPr algn="l"/>
            <a:r>
              <a:rPr lang="en-US" sz="2000" dirty="0">
                <a:solidFill>
                  <a:schemeClr val="bg1"/>
                </a:solidFill>
                <a:latin typeface="Impact" panose="020B0806030902050204" pitchFamily="34" charset="0"/>
              </a:rPr>
              <a:t>2 – Duty to ensure you do not make anyone else breach HVNL</a:t>
            </a:r>
          </a:p>
        </p:txBody>
      </p:sp>
    </p:spTree>
    <p:extLst>
      <p:ext uri="{BB962C8B-B14F-4D97-AF65-F5344CB8AC3E}">
        <p14:creationId xmlns:p14="http://schemas.microsoft.com/office/powerpoint/2010/main" val="1725657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8BDB6E-2A89-4401-9EA9-1A992D153530}"/>
              </a:ext>
            </a:extLst>
          </p:cNvPr>
          <p:cNvSpPr/>
          <p:nvPr/>
        </p:nvSpPr>
        <p:spPr>
          <a:xfrm>
            <a:off x="-1" y="1"/>
            <a:ext cx="12192001" cy="1440812"/>
          </a:xfrm>
          <a:prstGeom prst="rect">
            <a:avLst/>
          </a:prstGeom>
          <a:solidFill>
            <a:srgbClr val="0F2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FFFFFF"/>
              </a:solidFill>
              <a:effectLst/>
              <a:uLnTx/>
              <a:uFillTx/>
              <a:latin typeface="Montserrat"/>
              <a:ea typeface="+mn-ea"/>
              <a:cs typeface="+mn-cs"/>
            </a:endParaRPr>
          </a:p>
        </p:txBody>
      </p:sp>
      <p:sp>
        <p:nvSpPr>
          <p:cNvPr id="17" name="Title 4">
            <a:extLst>
              <a:ext uri="{FF2B5EF4-FFF2-40B4-BE49-F238E27FC236}">
                <a16:creationId xmlns:a16="http://schemas.microsoft.com/office/drawing/2014/main" id="{F20BC0B6-A471-2087-3575-205942662D6E}"/>
              </a:ext>
            </a:extLst>
          </p:cNvPr>
          <p:cNvSpPr>
            <a:spLocks noGrp="1"/>
          </p:cNvSpPr>
          <p:nvPr>
            <p:ph type="title" idx="4294967295"/>
          </p:nvPr>
        </p:nvSpPr>
        <p:spPr>
          <a:xfrm>
            <a:off x="372267" y="563096"/>
            <a:ext cx="11447463" cy="719137"/>
          </a:xfrm>
        </p:spPr>
        <p:txBody>
          <a:bodyPr anchor="ctr">
            <a:normAutofit/>
          </a:bodyPr>
          <a:lstStyle/>
          <a:p>
            <a:pPr algn="l"/>
            <a:r>
              <a:rPr lang="en-AU" sz="2000" b="1">
                <a:solidFill>
                  <a:schemeClr val="bg1"/>
                </a:solidFill>
                <a:effectLst/>
                <a:latin typeface="Helvetica" panose="020B0604020202020204" pitchFamily="34" charset="0"/>
                <a:cs typeface="Helvetica" panose="020B0604020202020204" pitchFamily="34" charset="0"/>
              </a:rPr>
              <a:t>Executive Duty to Exercise Due Diligence      </a:t>
            </a:r>
            <a:r>
              <a:rPr lang="en-AU" sz="2000" b="1" i="1">
                <a:solidFill>
                  <a:schemeClr val="bg1"/>
                </a:solidFill>
                <a:effectLst/>
                <a:latin typeface="Helvetica" panose="020B0604020202020204" pitchFamily="34" charset="0"/>
                <a:cs typeface="Helvetica" panose="020B0604020202020204" pitchFamily="34" charset="0"/>
              </a:rPr>
              <a:t>s26D Heavy Vehicle National Law</a:t>
            </a:r>
            <a:br>
              <a:rPr lang="en-AU" sz="2000">
                <a:solidFill>
                  <a:schemeClr val="bg1"/>
                </a:solidFill>
                <a:effectLst/>
                <a:latin typeface="Helvetica" panose="020B0604020202020204" pitchFamily="34" charset="0"/>
                <a:cs typeface="Helvetica" panose="020B0604020202020204" pitchFamily="34" charset="0"/>
              </a:rPr>
            </a:br>
            <a:endParaRPr lang="en-US" sz="2000">
              <a:solidFill>
                <a:schemeClr val="bg1"/>
              </a:solidFill>
              <a:latin typeface="Helvetica" panose="020B0604020202020204" pitchFamily="34" charset="0"/>
              <a:cs typeface="Helvetica" panose="020B0604020202020204" pitchFamily="34" charset="0"/>
            </a:endParaRPr>
          </a:p>
        </p:txBody>
      </p:sp>
      <p:pic>
        <p:nvPicPr>
          <p:cNvPr id="4" name="Picture 3" hidden="1">
            <a:extLst>
              <a:ext uri="{FF2B5EF4-FFF2-40B4-BE49-F238E27FC236}">
                <a16:creationId xmlns:a16="http://schemas.microsoft.com/office/drawing/2014/main" id="{A8F0E261-52CC-4C05-860F-CC5C4BBE5A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61F05B63-DD3B-4B6F-BC05-D9B14E2BCB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8398" y="442340"/>
            <a:ext cx="1415441" cy="558474"/>
          </a:xfrm>
          <a:prstGeom prst="rect">
            <a:avLst/>
          </a:prstGeom>
        </p:spPr>
      </p:pic>
      <p:cxnSp>
        <p:nvCxnSpPr>
          <p:cNvPr id="9" name="Straight Connector 8">
            <a:extLst>
              <a:ext uri="{FF2B5EF4-FFF2-40B4-BE49-F238E27FC236}">
                <a16:creationId xmlns:a16="http://schemas.microsoft.com/office/drawing/2014/main" id="{BBB7F011-7055-424F-97B0-BDF808CE682C}"/>
              </a:ext>
            </a:extLst>
          </p:cNvPr>
          <p:cNvCxnSpPr>
            <a:cxnSpLocks/>
          </p:cNvCxnSpPr>
          <p:nvPr/>
        </p:nvCxnSpPr>
        <p:spPr>
          <a:xfrm>
            <a:off x="450906" y="1092419"/>
            <a:ext cx="91759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G:\Communication and engagement\Communication\Branding and design\2018\General\Icons\EMF\NHVR CoR Parties\NHVR Icons_CoR_Employer.emf">
            <a:extLst>
              <a:ext uri="{FF2B5EF4-FFF2-40B4-BE49-F238E27FC236}">
                <a16:creationId xmlns:a16="http://schemas.microsoft.com/office/drawing/2014/main" id="{3A64E52D-36CE-00BD-AC0E-79807C56C9EB}"/>
              </a:ext>
            </a:extLst>
          </p:cNvPr>
          <p:cNvPicPr>
            <a:picLocks noChangeAspect="1"/>
          </p:cNvPicPr>
          <p:nvPr/>
        </p:nvPicPr>
        <p:blipFill>
          <a:blip r:embed="rId5"/>
          <a:stretch>
            <a:fillRect/>
          </a:stretch>
        </p:blipFill>
        <p:spPr>
          <a:xfrm>
            <a:off x="601029" y="2223083"/>
            <a:ext cx="4101344" cy="3707830"/>
          </a:xfrm>
          <a:prstGeom prst="rect">
            <a:avLst/>
          </a:prstGeom>
        </p:spPr>
      </p:pic>
      <p:sp>
        <p:nvSpPr>
          <p:cNvPr id="6" name="Text Placeholder 1">
            <a:extLst>
              <a:ext uri="{FF2B5EF4-FFF2-40B4-BE49-F238E27FC236}">
                <a16:creationId xmlns:a16="http://schemas.microsoft.com/office/drawing/2014/main" id="{AB0075AF-97E7-A506-302C-EA392BCCDC91}"/>
              </a:ext>
            </a:extLst>
          </p:cNvPr>
          <p:cNvSpPr txBox="1">
            <a:spLocks/>
          </p:cNvSpPr>
          <p:nvPr/>
        </p:nvSpPr>
        <p:spPr>
          <a:xfrm>
            <a:off x="4907560" y="1883152"/>
            <a:ext cx="6912170" cy="4693817"/>
          </a:xfrm>
          <a:prstGeom prst="rect">
            <a:avLst/>
          </a:prstGeom>
        </p:spPr>
        <p:txBody>
          <a:bodyPr vert="horz" lIns="91440" tIns="45720" rIns="91440" bIns="45720" rtlCol="0" anchor="t">
            <a:normAutofit fontScale="4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600"/>
              </a:spcBef>
              <a:spcAft>
                <a:spcPts val="600"/>
              </a:spcAft>
              <a:buFont typeface="Arial" panose="020B0604020202020204" pitchFamily="34" charset="0"/>
              <a:buChar char="•"/>
              <a:defRPr/>
            </a:pPr>
            <a:r>
              <a:rPr kumimoji="0" lang="en-AU"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Section 26D of the HVNL imposes a duty on executives to</a:t>
            </a:r>
            <a:r>
              <a:rPr lang="en-AU" sz="6000">
                <a:solidFill>
                  <a:sysClr val="windowText" lastClr="000000"/>
                </a:solidFill>
                <a:latin typeface="Calibri" panose="020F0502020204030204" pitchFamily="34" charset="0"/>
                <a:cs typeface="Calibri" panose="020F0502020204030204" pitchFamily="34" charset="0"/>
              </a:rPr>
              <a:t> </a:t>
            </a:r>
            <a:r>
              <a:rPr kumimoji="0" lang="en-AU"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exercise </a:t>
            </a:r>
            <a:r>
              <a:rPr kumimoji="0" lang="en-US" sz="6000" b="0" i="0" u="sng"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due diligence </a:t>
            </a:r>
            <a:r>
              <a:rPr kumimoji="0" lang="en-US"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to ensure the entity</a:t>
            </a:r>
            <a:r>
              <a:rPr lang="en-US" sz="6000">
                <a:solidFill>
                  <a:sysClr val="windowText" lastClr="000000"/>
                </a:solidFill>
                <a:latin typeface="Calibri" panose="020F0502020204030204" pitchFamily="34" charset="0"/>
                <a:cs typeface="Calibri" panose="020F0502020204030204" pitchFamily="34" charset="0"/>
              </a:rPr>
              <a:t> </a:t>
            </a:r>
            <a:r>
              <a:rPr kumimoji="0" lang="en-US"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complies with its primary duty</a:t>
            </a:r>
            <a:r>
              <a:rPr lang="en-US" sz="6000">
                <a:solidFill>
                  <a:sysClr val="windowText" lastClr="000000"/>
                </a:solidFill>
                <a:latin typeface="Calibri" panose="020F0502020204030204" pitchFamily="34" charset="0"/>
                <a:cs typeface="Calibri" panose="020F0502020204030204" pitchFamily="34" charset="0"/>
              </a:rPr>
              <a:t>    </a:t>
            </a:r>
            <a:endParaRPr kumimoji="0" lang="en-AU"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Understand the hazards and risks associated with their transport activities</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Have appropriate resources to eliminate/minimise hazards and risks</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Respond to information received about hazards and risks in a timely manner and verify that resources are provided, used and</a:t>
            </a:r>
            <a:r>
              <a:rPr lang="en-AU" sz="5500">
                <a:solidFill>
                  <a:sysClr val="windowText" lastClr="000000"/>
                </a:solidFill>
                <a:latin typeface="Calibri" panose="020F0502020204030204" pitchFamily="34" charset="0"/>
                <a:cs typeface="Calibri" panose="020F0502020204030204" pitchFamily="34" charset="0"/>
              </a:rPr>
              <a:t> </a:t>
            </a: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implemented</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Monitor the effectiveness of controls and continuously improve safety.</a:t>
            </a:r>
            <a:r>
              <a:rPr lang="en-AU" sz="5500">
                <a:solidFill>
                  <a:sysClr val="windowText" lastClr="000000"/>
                </a:solidFill>
                <a:latin typeface="Calibri" panose="020F0502020204030204" pitchFamily="34" charset="0"/>
                <a:cs typeface="Calibri" panose="020F0502020204030204" pitchFamily="34" charset="0"/>
              </a:rPr>
              <a:t> </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744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7763A-DDCA-3293-C0EF-2560B82F13B7}"/>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9C95E8DE-9187-54B4-CC37-F2227295D660}"/>
              </a:ext>
            </a:extLst>
          </p:cNvPr>
          <p:cNvSpPr>
            <a:spLocks noGrp="1"/>
          </p:cNvSpPr>
          <p:nvPr>
            <p:ph type="title" idx="4294967295"/>
          </p:nvPr>
        </p:nvSpPr>
        <p:spPr>
          <a:xfrm>
            <a:off x="372267" y="563096"/>
            <a:ext cx="11447463" cy="719137"/>
          </a:xfrm>
        </p:spPr>
        <p:txBody>
          <a:bodyPr anchor="ctr">
            <a:normAutofit/>
          </a:bodyPr>
          <a:lstStyle/>
          <a:p>
            <a:pPr algn="l"/>
            <a:r>
              <a:rPr lang="en-AU" sz="2000" b="1">
                <a:solidFill>
                  <a:schemeClr val="bg1"/>
                </a:solidFill>
                <a:effectLst/>
                <a:latin typeface="Helvetica" panose="020B0604020202020204" pitchFamily="34" charset="0"/>
                <a:cs typeface="Helvetica" panose="020B0604020202020204" pitchFamily="34" charset="0"/>
              </a:rPr>
              <a:t>Executive Duty to Exercise Due Diligence      </a:t>
            </a:r>
            <a:r>
              <a:rPr lang="en-AU" sz="2000" b="1" i="1">
                <a:solidFill>
                  <a:schemeClr val="bg1"/>
                </a:solidFill>
                <a:effectLst/>
                <a:latin typeface="Helvetica" panose="020B0604020202020204" pitchFamily="34" charset="0"/>
                <a:cs typeface="Helvetica" panose="020B0604020202020204" pitchFamily="34" charset="0"/>
              </a:rPr>
              <a:t>s26D Heavy Vehicle National Law</a:t>
            </a:r>
            <a:br>
              <a:rPr lang="en-AU" sz="2000">
                <a:solidFill>
                  <a:schemeClr val="bg1"/>
                </a:solidFill>
                <a:effectLst/>
                <a:latin typeface="Helvetica" panose="020B0604020202020204" pitchFamily="34" charset="0"/>
                <a:cs typeface="Helvetica" panose="020B0604020202020204" pitchFamily="34" charset="0"/>
              </a:rPr>
            </a:br>
            <a:endParaRPr lang="en-US" sz="2000">
              <a:solidFill>
                <a:schemeClr val="bg1"/>
              </a:solidFill>
              <a:latin typeface="Helvetica" panose="020B0604020202020204" pitchFamily="34" charset="0"/>
              <a:cs typeface="Helvetica" panose="020B0604020202020204" pitchFamily="34" charset="0"/>
            </a:endParaRPr>
          </a:p>
        </p:txBody>
      </p:sp>
      <p:pic>
        <p:nvPicPr>
          <p:cNvPr id="4" name="Picture 3" hidden="1">
            <a:extLst>
              <a:ext uri="{FF2B5EF4-FFF2-40B4-BE49-F238E27FC236}">
                <a16:creationId xmlns:a16="http://schemas.microsoft.com/office/drawing/2014/main" id="{DED3BD39-5A6D-C2DE-6009-C3E2543D6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pic>
        <p:nvPicPr>
          <p:cNvPr id="2" name="Picture 1" descr="G:\Communication and engagement\Communication\Branding and design\2018\General\Icons\EMF\NHVR CoR Parties\NHVR Icons_CoR_Employer.emf">
            <a:extLst>
              <a:ext uri="{FF2B5EF4-FFF2-40B4-BE49-F238E27FC236}">
                <a16:creationId xmlns:a16="http://schemas.microsoft.com/office/drawing/2014/main" id="{A4A44739-6BC0-20E8-C673-71FD8D121891}"/>
              </a:ext>
            </a:extLst>
          </p:cNvPr>
          <p:cNvPicPr>
            <a:picLocks noChangeAspect="1"/>
          </p:cNvPicPr>
          <p:nvPr/>
        </p:nvPicPr>
        <p:blipFill>
          <a:blip r:embed="rId4"/>
          <a:stretch>
            <a:fillRect/>
          </a:stretch>
        </p:blipFill>
        <p:spPr>
          <a:xfrm>
            <a:off x="601029" y="2223083"/>
            <a:ext cx="4101344" cy="3707830"/>
          </a:xfrm>
          <a:prstGeom prst="rect">
            <a:avLst/>
          </a:prstGeom>
        </p:spPr>
      </p:pic>
      <p:sp>
        <p:nvSpPr>
          <p:cNvPr id="6" name="Text Placeholder 1">
            <a:extLst>
              <a:ext uri="{FF2B5EF4-FFF2-40B4-BE49-F238E27FC236}">
                <a16:creationId xmlns:a16="http://schemas.microsoft.com/office/drawing/2014/main" id="{066B5BBE-DA0F-D60E-2FBE-686B68667365}"/>
              </a:ext>
            </a:extLst>
          </p:cNvPr>
          <p:cNvSpPr txBox="1">
            <a:spLocks/>
          </p:cNvSpPr>
          <p:nvPr/>
        </p:nvSpPr>
        <p:spPr>
          <a:xfrm>
            <a:off x="4907560" y="1883152"/>
            <a:ext cx="6912170" cy="4693817"/>
          </a:xfrm>
          <a:prstGeom prst="rect">
            <a:avLst/>
          </a:prstGeom>
        </p:spPr>
        <p:txBody>
          <a:bodyPr vert="horz" lIns="91440" tIns="45720" rIns="91440" bIns="45720" rtlCol="0" anchor="t">
            <a:normAutofit fontScale="4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600"/>
              </a:spcBef>
              <a:spcAft>
                <a:spcPts val="600"/>
              </a:spcAft>
              <a:buFont typeface="Arial" panose="020B0604020202020204" pitchFamily="34" charset="0"/>
              <a:buChar char="•"/>
              <a:defRPr/>
            </a:pPr>
            <a:r>
              <a:rPr kumimoji="0" lang="en-AU"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Section 26D of the HVNL imposes a duty on executives to</a:t>
            </a:r>
            <a:r>
              <a:rPr lang="en-AU" sz="6000">
                <a:solidFill>
                  <a:sysClr val="windowText" lastClr="000000"/>
                </a:solidFill>
                <a:latin typeface="Calibri" panose="020F0502020204030204" pitchFamily="34" charset="0"/>
                <a:cs typeface="Calibri" panose="020F0502020204030204" pitchFamily="34" charset="0"/>
              </a:rPr>
              <a:t> </a:t>
            </a:r>
            <a:r>
              <a:rPr kumimoji="0" lang="en-AU"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exercise </a:t>
            </a:r>
            <a:r>
              <a:rPr kumimoji="0" lang="en-US" sz="6000" b="0" i="0" u="sng"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due diligence </a:t>
            </a:r>
            <a:r>
              <a:rPr kumimoji="0" lang="en-US"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to ensure the entity</a:t>
            </a:r>
            <a:r>
              <a:rPr lang="en-US" sz="6000">
                <a:solidFill>
                  <a:sysClr val="windowText" lastClr="000000"/>
                </a:solidFill>
                <a:latin typeface="Calibri" panose="020F0502020204030204" pitchFamily="34" charset="0"/>
                <a:cs typeface="Calibri" panose="020F0502020204030204" pitchFamily="34" charset="0"/>
              </a:rPr>
              <a:t> </a:t>
            </a:r>
            <a:r>
              <a:rPr kumimoji="0" lang="en-US"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complies with its primary duty</a:t>
            </a:r>
            <a:r>
              <a:rPr lang="en-US" sz="6000">
                <a:solidFill>
                  <a:sysClr val="windowText" lastClr="000000"/>
                </a:solidFill>
                <a:latin typeface="Calibri" panose="020F0502020204030204" pitchFamily="34" charset="0"/>
                <a:cs typeface="Calibri" panose="020F0502020204030204" pitchFamily="34" charset="0"/>
              </a:rPr>
              <a:t>    </a:t>
            </a:r>
            <a:endParaRPr kumimoji="0" lang="en-AU" sz="60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Understand the hazards and risks associated with their transport activities</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Have appropriate resources to eliminate/minimise hazards and risks</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Respond to information received about hazards and risks in a timely manner and verify that resources are provided, used and</a:t>
            </a:r>
            <a:r>
              <a:rPr lang="en-AU" sz="5500">
                <a:solidFill>
                  <a:sysClr val="windowText" lastClr="000000"/>
                </a:solidFill>
                <a:latin typeface="Calibri" panose="020F0502020204030204" pitchFamily="34" charset="0"/>
                <a:cs typeface="Calibri" panose="020F0502020204030204" pitchFamily="34" charset="0"/>
              </a:rPr>
              <a:t> </a:t>
            </a: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implemented</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a:p>
            <a:pPr marL="800100" lvl="1" indent="-342900">
              <a:lnSpc>
                <a:spcPct val="120000"/>
              </a:lnSpc>
              <a:spcBef>
                <a:spcPts val="600"/>
              </a:spcBef>
              <a:spcAft>
                <a:spcPts val="600"/>
              </a:spcAft>
              <a:buFont typeface="Arial" panose="020B0604020202020204" pitchFamily="34" charset="0"/>
              <a:buChar char="•"/>
              <a:defRPr/>
            </a:pPr>
            <a:r>
              <a:rPr kumimoji="0"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Monitor the effectiveness of controls and continuously improve safety.</a:t>
            </a:r>
            <a:r>
              <a:rPr lang="en-AU" sz="5500">
                <a:solidFill>
                  <a:sysClr val="windowText" lastClr="000000"/>
                </a:solidFill>
                <a:latin typeface="Calibri" panose="020F0502020204030204" pitchFamily="34" charset="0"/>
                <a:cs typeface="Calibri" panose="020F0502020204030204" pitchFamily="34" charset="0"/>
              </a:rPr>
              <a:t> </a:t>
            </a:r>
            <a:endParaRPr lang="en-AU" sz="55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8430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F752AA63-9645-4D21-AA45-CB26F977BE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
            <a:ext cx="12192000" cy="6857990"/>
          </a:xfrm>
          <a:prstGeom prst="rect">
            <a:avLst/>
          </a:prstGeom>
        </p:spPr>
      </p:pic>
      <p:sp>
        <p:nvSpPr>
          <p:cNvPr id="2" name="Title 1">
            <a:extLst>
              <a:ext uri="{FF2B5EF4-FFF2-40B4-BE49-F238E27FC236}">
                <a16:creationId xmlns:a16="http://schemas.microsoft.com/office/drawing/2014/main" id="{90E4B6B8-2E4E-4997-985E-BCB4AB209889}"/>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Impact" panose="020B0806030902050204" pitchFamily="34" charset="0"/>
              </a:rPr>
              <a:t>10 defined </a:t>
            </a:r>
            <a:r>
              <a:rPr lang="en-US" dirty="0" err="1">
                <a:solidFill>
                  <a:srgbClr val="FFFFFF"/>
                </a:solidFill>
                <a:latin typeface="Impact" panose="020B0806030902050204" pitchFamily="34" charset="0"/>
              </a:rPr>
              <a:t>CoR</a:t>
            </a:r>
            <a:r>
              <a:rPr lang="en-US" dirty="0">
                <a:solidFill>
                  <a:srgbClr val="FFFFFF"/>
                </a:solidFill>
                <a:latin typeface="Impact" panose="020B0806030902050204" pitchFamily="34" charset="0"/>
              </a:rPr>
              <a:t> functions</a:t>
            </a:r>
          </a:p>
        </p:txBody>
      </p:sp>
      <p:sp>
        <p:nvSpPr>
          <p:cNvPr id="10" name="Content Placeholder 9">
            <a:extLst>
              <a:ext uri="{FF2B5EF4-FFF2-40B4-BE49-F238E27FC236}">
                <a16:creationId xmlns:a16="http://schemas.microsoft.com/office/drawing/2014/main" id="{AD24B1DA-A666-46C5-BC57-4C2CB3E9E8DB}"/>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r>
              <a:rPr lang="en-US" dirty="0">
                <a:solidFill>
                  <a:srgbClr val="FFFFFF"/>
                </a:solidFill>
              </a:rPr>
              <a:t>Employers</a:t>
            </a:r>
          </a:p>
          <a:p>
            <a:r>
              <a:rPr lang="en-US" dirty="0">
                <a:solidFill>
                  <a:srgbClr val="FFFFFF"/>
                </a:solidFill>
              </a:rPr>
              <a:t>Prime Contractors</a:t>
            </a:r>
            <a:endParaRPr lang="en-US" dirty="0">
              <a:solidFill>
                <a:srgbClr val="FFFFFF"/>
              </a:solidFill>
              <a:ea typeface="Calibri"/>
              <a:cs typeface="Calibri"/>
            </a:endParaRPr>
          </a:p>
          <a:p>
            <a:r>
              <a:rPr lang="en-US" dirty="0">
                <a:solidFill>
                  <a:srgbClr val="FFFFFF"/>
                </a:solidFill>
              </a:rPr>
              <a:t>Schedulers</a:t>
            </a:r>
          </a:p>
          <a:p>
            <a:r>
              <a:rPr lang="en-US" dirty="0">
                <a:solidFill>
                  <a:srgbClr val="FFFFFF"/>
                </a:solidFill>
              </a:rPr>
              <a:t>Loaders &amp; unloaders</a:t>
            </a:r>
          </a:p>
          <a:p>
            <a:r>
              <a:rPr lang="en-US" dirty="0">
                <a:solidFill>
                  <a:srgbClr val="FFFFFF"/>
                </a:solidFill>
              </a:rPr>
              <a:t>Loading managers</a:t>
            </a:r>
            <a:endParaRPr lang="en-US" dirty="0">
              <a:solidFill>
                <a:srgbClr val="FFFFFF"/>
              </a:solidFill>
              <a:ea typeface="Calibri"/>
              <a:cs typeface="Calibri"/>
            </a:endParaRPr>
          </a:p>
          <a:p>
            <a:r>
              <a:rPr lang="en-US" dirty="0">
                <a:solidFill>
                  <a:srgbClr val="FFFFFF"/>
                </a:solidFill>
              </a:rPr>
              <a:t>Operators</a:t>
            </a:r>
          </a:p>
          <a:p>
            <a:r>
              <a:rPr lang="en-US" dirty="0">
                <a:solidFill>
                  <a:srgbClr val="FFFFFF"/>
                </a:solidFill>
              </a:rPr>
              <a:t>Consignors</a:t>
            </a:r>
          </a:p>
          <a:p>
            <a:r>
              <a:rPr lang="en-US" dirty="0">
                <a:solidFill>
                  <a:srgbClr val="FFFFFF"/>
                </a:solidFill>
              </a:rPr>
              <a:t>Consignees</a:t>
            </a:r>
          </a:p>
          <a:p>
            <a:r>
              <a:rPr lang="en-US" dirty="0">
                <a:solidFill>
                  <a:srgbClr val="FFFFFF"/>
                </a:solidFill>
                <a:ea typeface="Calibri" panose="020F0502020204030204"/>
                <a:cs typeface="Calibri" panose="020F0502020204030204"/>
              </a:rPr>
              <a:t>Packers</a:t>
            </a:r>
          </a:p>
        </p:txBody>
      </p:sp>
      <p:pic>
        <p:nvPicPr>
          <p:cNvPr id="9" name="Picture 8">
            <a:extLst>
              <a:ext uri="{FF2B5EF4-FFF2-40B4-BE49-F238E27FC236}">
                <a16:creationId xmlns:a16="http://schemas.microsoft.com/office/drawing/2014/main" id="{A80074C8-504A-4DD6-8FFE-AC3003522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5566894"/>
            <a:ext cx="729402" cy="1087750"/>
          </a:xfrm>
          <a:prstGeom prst="rect">
            <a:avLst/>
          </a:prstGeom>
        </p:spPr>
      </p:pic>
    </p:spTree>
    <p:extLst>
      <p:ext uri="{BB962C8B-B14F-4D97-AF65-F5344CB8AC3E}">
        <p14:creationId xmlns:p14="http://schemas.microsoft.com/office/powerpoint/2010/main" val="336795483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3AF01A1A-46BE-411F-BB64-B08E097BCAD2}"/>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47508" b="18601"/>
          <a:stretch/>
        </p:blipFill>
        <p:spPr>
          <a:xfrm>
            <a:off x="20" y="10"/>
            <a:ext cx="12191980" cy="6857990"/>
          </a:xfrm>
          <a:prstGeom prst="rect">
            <a:avLst/>
          </a:prstGeom>
        </p:spPr>
      </p:pic>
      <p:sp>
        <p:nvSpPr>
          <p:cNvPr id="2" name="Title 1">
            <a:extLst>
              <a:ext uri="{FF2B5EF4-FFF2-40B4-BE49-F238E27FC236}">
                <a16:creationId xmlns:a16="http://schemas.microsoft.com/office/drawing/2014/main" id="{4B8AE807-24BA-4EE4-B330-7EA0C64CE47F}"/>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Impact" panose="020B0806030902050204" pitchFamily="34" charset="0"/>
              </a:rPr>
              <a:t>What is Reasonably Practicable?</a:t>
            </a:r>
            <a:endParaRPr lang="en-US" dirty="0">
              <a:solidFill>
                <a:srgbClr val="FFFFFF"/>
              </a:solidFill>
            </a:endParaRPr>
          </a:p>
        </p:txBody>
      </p:sp>
      <p:sp>
        <p:nvSpPr>
          <p:cNvPr id="10" name="Content Placeholder 9">
            <a:extLst>
              <a:ext uri="{FF2B5EF4-FFF2-40B4-BE49-F238E27FC236}">
                <a16:creationId xmlns:a16="http://schemas.microsoft.com/office/drawing/2014/main" id="{FA0EF5A5-8F2A-4DAF-BFBF-19E8AA7B818B}"/>
              </a:ext>
            </a:extLst>
          </p:cNvPr>
          <p:cNvSpPr>
            <a:spLocks noGrp="1"/>
          </p:cNvSpPr>
          <p:nvPr>
            <p:ph idx="1"/>
          </p:nvPr>
        </p:nvSpPr>
        <p:spPr>
          <a:xfrm>
            <a:off x="838200" y="1626219"/>
            <a:ext cx="10515600" cy="1801191"/>
          </a:xfrm>
        </p:spPr>
        <p:txBody>
          <a:bodyPr>
            <a:normAutofit lnSpcReduction="10000"/>
          </a:bodyPr>
          <a:lstStyle/>
          <a:p>
            <a:r>
              <a:rPr lang="en-US" dirty="0">
                <a:solidFill>
                  <a:srgbClr val="FFFFFF"/>
                </a:solidFill>
              </a:rPr>
              <a:t>Aligns with WHS Law</a:t>
            </a:r>
          </a:p>
          <a:p>
            <a:r>
              <a:rPr lang="en-US" dirty="0">
                <a:solidFill>
                  <a:srgbClr val="FFFFFF"/>
                </a:solidFill>
              </a:rPr>
              <a:t>Concept is exactly the same</a:t>
            </a:r>
          </a:p>
          <a:p>
            <a:r>
              <a:rPr lang="en-US" dirty="0">
                <a:solidFill>
                  <a:srgbClr val="FFFFFF"/>
                </a:solidFill>
              </a:rPr>
              <a:t>Don’t have to do everything possible, just the actions that are reasonably practicable.  </a:t>
            </a:r>
          </a:p>
        </p:txBody>
      </p:sp>
      <p:pic>
        <p:nvPicPr>
          <p:cNvPr id="9" name="Picture 8">
            <a:extLst>
              <a:ext uri="{FF2B5EF4-FFF2-40B4-BE49-F238E27FC236}">
                <a16:creationId xmlns:a16="http://schemas.microsoft.com/office/drawing/2014/main" id="{E9F5C3A3-BACC-4F3F-B895-0AF800E37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5566894"/>
            <a:ext cx="729402" cy="1087750"/>
          </a:xfrm>
          <a:prstGeom prst="rect">
            <a:avLst/>
          </a:prstGeom>
        </p:spPr>
      </p:pic>
      <p:pic>
        <p:nvPicPr>
          <p:cNvPr id="4" name="Picture 3">
            <a:extLst>
              <a:ext uri="{FF2B5EF4-FFF2-40B4-BE49-F238E27FC236}">
                <a16:creationId xmlns:a16="http://schemas.microsoft.com/office/drawing/2014/main" id="{4A24A34F-28E7-9BEE-0A3F-5D353634DDCA}"/>
              </a:ext>
            </a:extLst>
          </p:cNvPr>
          <p:cNvPicPr>
            <a:picLocks noChangeAspect="1"/>
          </p:cNvPicPr>
          <p:nvPr/>
        </p:nvPicPr>
        <p:blipFill>
          <a:blip r:embed="rId5"/>
          <a:stretch>
            <a:fillRect/>
          </a:stretch>
        </p:blipFill>
        <p:spPr>
          <a:xfrm>
            <a:off x="507898" y="3391925"/>
            <a:ext cx="11418798" cy="3023878"/>
          </a:xfrm>
          <a:prstGeom prst="rect">
            <a:avLst/>
          </a:prstGeom>
        </p:spPr>
      </p:pic>
    </p:spTree>
    <p:extLst>
      <p:ext uri="{BB962C8B-B14F-4D97-AF65-F5344CB8AC3E}">
        <p14:creationId xmlns:p14="http://schemas.microsoft.com/office/powerpoint/2010/main" val="263451492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DB45-72E1-44E4-8DAA-DA527DBFA76D}"/>
              </a:ext>
            </a:extLst>
          </p:cNvPr>
          <p:cNvSpPr>
            <a:spLocks noGrp="1"/>
          </p:cNvSpPr>
          <p:nvPr>
            <p:ph type="title"/>
          </p:nvPr>
        </p:nvSpPr>
        <p:spPr>
          <a:xfrm>
            <a:off x="5069940" y="365124"/>
            <a:ext cx="6172200" cy="6293128"/>
          </a:xfrm>
        </p:spPr>
        <p:txBody>
          <a:bodyPr anchor="t">
            <a:normAutofit/>
          </a:bodyPr>
          <a:lstStyle/>
          <a:p>
            <a:r>
              <a:rPr lang="en-US" sz="4000" dirty="0">
                <a:solidFill>
                  <a:srgbClr val="002F4F"/>
                </a:solidFill>
                <a:latin typeface="+mn-lt"/>
              </a:rPr>
              <a:t>What is your duty and how do you fit in?</a:t>
            </a:r>
            <a:br>
              <a:rPr lang="en-US" sz="2800" dirty="0">
                <a:solidFill>
                  <a:srgbClr val="002F4F"/>
                </a:solidFill>
                <a:latin typeface="+mn-lt"/>
              </a:rPr>
            </a:br>
            <a:br>
              <a:rPr lang="en-US" sz="2800" dirty="0">
                <a:solidFill>
                  <a:srgbClr val="002F4F"/>
                </a:solidFill>
                <a:latin typeface="+mn-lt"/>
              </a:rPr>
            </a:br>
            <a:r>
              <a:rPr lang="en-US" sz="2800" dirty="0">
                <a:solidFill>
                  <a:srgbClr val="002F4F"/>
                </a:solidFill>
                <a:latin typeface="+mn-lt"/>
              </a:rPr>
              <a:t>- Each party has the same duty (to ensure the safety of heavy vehicles), what is required of each of them to discharge the duty will differ. </a:t>
            </a:r>
            <a:br>
              <a:rPr lang="en-US" sz="2800" dirty="0">
                <a:solidFill>
                  <a:srgbClr val="002F4F"/>
                </a:solidFill>
                <a:latin typeface="+mn-lt"/>
              </a:rPr>
            </a:br>
            <a:r>
              <a:rPr lang="en-US" sz="2800" dirty="0">
                <a:solidFill>
                  <a:srgbClr val="002F4F"/>
                </a:solidFill>
                <a:latin typeface="+mn-lt"/>
              </a:rPr>
              <a:t>- Depends on the extent of a business’s influence and control of a matter</a:t>
            </a:r>
            <a:br>
              <a:rPr lang="en-US" sz="2800" dirty="0">
                <a:solidFill>
                  <a:srgbClr val="002F4F"/>
                </a:solidFill>
                <a:latin typeface="+mn-lt"/>
              </a:rPr>
            </a:br>
            <a:r>
              <a:rPr lang="en-US" sz="2800" dirty="0">
                <a:solidFill>
                  <a:srgbClr val="002F4F"/>
                </a:solidFill>
                <a:latin typeface="+mn-lt"/>
              </a:rPr>
              <a:t>- Duty may be shared with others, but not diminished. It reflects the level of control and influence you have. </a:t>
            </a:r>
            <a:br>
              <a:rPr lang="en-US" sz="2800" dirty="0">
                <a:solidFill>
                  <a:srgbClr val="002F4F"/>
                </a:solidFill>
                <a:latin typeface="+mn-lt"/>
              </a:rPr>
            </a:br>
            <a:endParaRPr lang="en-US" sz="2800" dirty="0">
              <a:solidFill>
                <a:srgbClr val="002F4F"/>
              </a:solidFill>
              <a:latin typeface="+mn-lt"/>
            </a:endParaRPr>
          </a:p>
        </p:txBody>
      </p:sp>
      <p:pic>
        <p:nvPicPr>
          <p:cNvPr id="8" name="Content Placeholder 4">
            <a:extLst>
              <a:ext uri="{FF2B5EF4-FFF2-40B4-BE49-F238E27FC236}">
                <a16:creationId xmlns:a16="http://schemas.microsoft.com/office/drawing/2014/main" id="{B57AD8A5-CB99-4609-B6D9-DACABF1514A7}"/>
              </a:ext>
            </a:extLst>
          </p:cNvPr>
          <p:cNvPicPr>
            <a:picLocks noChangeAspect="1"/>
          </p:cNvPicPr>
          <p:nvPr/>
        </p:nvPicPr>
        <p:blipFill>
          <a:blip r:embed="rId3">
            <a:extLst>
              <a:ext uri="{28A0092B-C50C-407E-A947-70E740481C1C}">
                <a14:useLocalDpi xmlns:a14="http://schemas.microsoft.com/office/drawing/2010/main" val="0"/>
              </a:ext>
            </a:extLst>
          </a:blip>
          <a:srcRect l="24630" r="24630"/>
          <a:stretch/>
        </p:blipFill>
        <p:spPr>
          <a:xfrm>
            <a:off x="20" y="10"/>
            <a:ext cx="4639713" cy="6857990"/>
          </a:xfrm>
          <a:prstGeom prst="rect">
            <a:avLst/>
          </a:prstGeom>
        </p:spPr>
      </p:pic>
      <p:pic>
        <p:nvPicPr>
          <p:cNvPr id="5" name="Picture 4" descr="A picture containing text&#10;&#10;Description generated with high confidence">
            <a:extLst>
              <a:ext uri="{FF2B5EF4-FFF2-40B4-BE49-F238E27FC236}">
                <a16:creationId xmlns:a16="http://schemas.microsoft.com/office/drawing/2014/main" id="{7E836A97-29D6-40CD-8F53-A01D652BF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Tree>
    <p:extLst>
      <p:ext uri="{BB962C8B-B14F-4D97-AF65-F5344CB8AC3E}">
        <p14:creationId xmlns:p14="http://schemas.microsoft.com/office/powerpoint/2010/main" val="73525739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2BF7-4E63-4142-93E2-16C48A5E9C9A}"/>
              </a:ext>
            </a:extLst>
          </p:cNvPr>
          <p:cNvSpPr>
            <a:spLocks noGrp="1"/>
          </p:cNvSpPr>
          <p:nvPr>
            <p:ph type="title"/>
          </p:nvPr>
        </p:nvSpPr>
        <p:spPr>
          <a:xfrm>
            <a:off x="5069940" y="365123"/>
            <a:ext cx="6172200" cy="6190055"/>
          </a:xfrm>
        </p:spPr>
        <p:txBody>
          <a:bodyPr vert="horz" lIns="91440" tIns="45720" rIns="91440" bIns="45720" rtlCol="0" anchor="ctr">
            <a:normAutofit fontScale="90000"/>
          </a:bodyPr>
          <a:lstStyle/>
          <a:p>
            <a:pPr algn="l" fontAlgn="base"/>
            <a:r>
              <a:rPr lang="en-US" sz="2800" dirty="0">
                <a:solidFill>
                  <a:srgbClr val="002F4F"/>
                </a:solidFill>
                <a:latin typeface="+mn-lt"/>
              </a:rPr>
              <a:t>Primary Producer obligation in </a:t>
            </a:r>
            <a:r>
              <a:rPr lang="en-US" sz="2800" dirty="0" err="1">
                <a:solidFill>
                  <a:srgbClr val="002F4F"/>
                </a:solidFill>
                <a:latin typeface="+mn-lt"/>
              </a:rPr>
              <a:t>CoR</a:t>
            </a:r>
            <a:r>
              <a:rPr lang="en-US" sz="2800" dirty="0">
                <a:solidFill>
                  <a:srgbClr val="002F4F"/>
                </a:solidFill>
                <a:latin typeface="+mn-lt"/>
              </a:rPr>
              <a:t> who owns / operates heavy vehicle:</a:t>
            </a:r>
            <a:br>
              <a:rPr lang="en-US" sz="2800" dirty="0">
                <a:solidFill>
                  <a:srgbClr val="002F4F"/>
                </a:solidFill>
                <a:latin typeface="+mn-lt"/>
              </a:rPr>
            </a:br>
            <a:br>
              <a:rPr lang="en-US" sz="2800" dirty="0">
                <a:solidFill>
                  <a:srgbClr val="002F4F"/>
                </a:solidFill>
                <a:latin typeface="+mn-lt"/>
              </a:rPr>
            </a:br>
            <a:r>
              <a:rPr lang="en-AU" sz="1800" b="0" i="0" dirty="0">
                <a:solidFill>
                  <a:srgbClr val="000000"/>
                </a:solidFill>
                <a:effectLst/>
                <a:latin typeface="+mn-lt"/>
              </a:rPr>
              <a:t>The most relevant areas of responsibility for you as a primary producer will include:</a:t>
            </a:r>
            <a:br>
              <a:rPr lang="en-AU" sz="1800" b="0" i="0" dirty="0">
                <a:solidFill>
                  <a:srgbClr val="000000"/>
                </a:solidFill>
                <a:effectLst/>
                <a:latin typeface="+mn-lt"/>
              </a:rPr>
            </a:br>
            <a:br>
              <a:rPr lang="en-AU" sz="1800" b="0" i="0" dirty="0">
                <a:solidFill>
                  <a:srgbClr val="000000"/>
                </a:solidFill>
                <a:effectLst/>
                <a:latin typeface="+mn-lt"/>
              </a:rPr>
            </a:br>
            <a:r>
              <a:rPr lang="en-AU" sz="1800" b="0" i="0" dirty="0">
                <a:solidFill>
                  <a:srgbClr val="000000"/>
                </a:solidFill>
                <a:effectLst/>
                <a:latin typeface="+mn-lt"/>
              </a:rPr>
              <a:t>- what and how much is loaded onto the vehicle, how the weight is distributed and how the load is restrained</a:t>
            </a:r>
            <a:br>
              <a:rPr lang="en-AU" sz="1800" b="0" i="0" dirty="0">
                <a:solidFill>
                  <a:srgbClr val="000000"/>
                </a:solidFill>
                <a:effectLst/>
                <a:latin typeface="+mn-lt"/>
              </a:rPr>
            </a:br>
            <a:br>
              <a:rPr lang="en-AU" sz="1800" b="0" i="0" dirty="0">
                <a:solidFill>
                  <a:srgbClr val="000000"/>
                </a:solidFill>
                <a:effectLst/>
                <a:latin typeface="+mn-lt"/>
              </a:rPr>
            </a:br>
            <a:r>
              <a:rPr lang="en-AU" sz="1800" b="0" i="0" dirty="0">
                <a:solidFill>
                  <a:srgbClr val="000000"/>
                </a:solidFill>
                <a:effectLst/>
                <a:latin typeface="+mn-lt"/>
              </a:rPr>
              <a:t>- that the vehicle is fit for purpose, mechanically safe and legally able to be used on a road</a:t>
            </a:r>
            <a:br>
              <a:rPr lang="en-AU" sz="1800" b="0" i="0" dirty="0">
                <a:solidFill>
                  <a:srgbClr val="000000"/>
                </a:solidFill>
                <a:effectLst/>
                <a:latin typeface="+mn-lt"/>
              </a:rPr>
            </a:br>
            <a:br>
              <a:rPr lang="en-AU" sz="1800" b="0" i="0" dirty="0">
                <a:solidFill>
                  <a:srgbClr val="000000"/>
                </a:solidFill>
                <a:effectLst/>
                <a:latin typeface="+mn-lt"/>
              </a:rPr>
            </a:br>
            <a:r>
              <a:rPr lang="en-AU" sz="1800" b="0" i="0" dirty="0">
                <a:solidFill>
                  <a:srgbClr val="000000"/>
                </a:solidFill>
                <a:effectLst/>
                <a:latin typeface="+mn-lt"/>
              </a:rPr>
              <a:t>- that the driver, who may be you, is not tired and doesn’t work longer than allowed by law</a:t>
            </a:r>
            <a:br>
              <a:rPr lang="en-AU" sz="1800" b="0" i="0" dirty="0">
                <a:solidFill>
                  <a:srgbClr val="000000"/>
                </a:solidFill>
                <a:effectLst/>
                <a:latin typeface="+mn-lt"/>
              </a:rPr>
            </a:br>
            <a:br>
              <a:rPr lang="en-AU" sz="1800" b="0" i="0" dirty="0">
                <a:solidFill>
                  <a:srgbClr val="000000"/>
                </a:solidFill>
                <a:effectLst/>
                <a:latin typeface="+mn-lt"/>
              </a:rPr>
            </a:br>
            <a:r>
              <a:rPr lang="en-AU" sz="1800" b="0" i="0" dirty="0">
                <a:solidFill>
                  <a:srgbClr val="000000"/>
                </a:solidFill>
                <a:effectLst/>
                <a:latin typeface="+mn-lt"/>
              </a:rPr>
              <a:t>- that you understand the safety risks your activities pose to the transport task, including packing goods for transport, scheduling travel and delivery times, and the impacts of delays in loading and unloading trucks</a:t>
            </a:r>
            <a:br>
              <a:rPr lang="en-AU" sz="1800" b="0" i="0" dirty="0">
                <a:solidFill>
                  <a:srgbClr val="000000"/>
                </a:solidFill>
                <a:effectLst/>
                <a:latin typeface="+mn-lt"/>
              </a:rPr>
            </a:br>
            <a:br>
              <a:rPr lang="en-AU" sz="1800" b="0" i="0" dirty="0">
                <a:solidFill>
                  <a:srgbClr val="000000"/>
                </a:solidFill>
                <a:effectLst/>
                <a:latin typeface="+mn-lt"/>
              </a:rPr>
            </a:br>
            <a:r>
              <a:rPr lang="en-AU" sz="1800" b="0" i="0" dirty="0">
                <a:solidFill>
                  <a:srgbClr val="000000"/>
                </a:solidFill>
                <a:effectLst/>
                <a:latin typeface="+mn-lt"/>
              </a:rPr>
              <a:t>- that you avoid requests, instructions, requirements or demands that may influence the driver to speed or drive while fatigued — whether written in a contract or made verbally.</a:t>
            </a:r>
            <a:br>
              <a:rPr lang="en-US" sz="3200" dirty="0">
                <a:solidFill>
                  <a:srgbClr val="002F4F"/>
                </a:solidFill>
                <a:latin typeface="+mn-lt"/>
              </a:rPr>
            </a:br>
            <a:endParaRPr lang="en-US" sz="3200" dirty="0">
              <a:solidFill>
                <a:srgbClr val="002F4F"/>
              </a:solidFill>
              <a:latin typeface="+mn-lt"/>
            </a:endParaRPr>
          </a:p>
        </p:txBody>
      </p:sp>
      <p:pic>
        <p:nvPicPr>
          <p:cNvPr id="6" name="Content Placeholder 5">
            <a:extLst>
              <a:ext uri="{FF2B5EF4-FFF2-40B4-BE49-F238E27FC236}">
                <a16:creationId xmlns:a16="http://schemas.microsoft.com/office/drawing/2014/main" id="{55ED1451-DF1F-405B-9D8A-A6088C84CD2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4622" r="24622"/>
          <a:stretch/>
        </p:blipFill>
        <p:spPr>
          <a:xfrm>
            <a:off x="20" y="10"/>
            <a:ext cx="4639713" cy="6857990"/>
          </a:xfrm>
          <a:prstGeom prst="rect">
            <a:avLst/>
          </a:prstGeom>
        </p:spPr>
      </p:pic>
      <p:pic>
        <p:nvPicPr>
          <p:cNvPr id="5" name="Picture 4" descr="A picture containing text&#10;&#10;Description generated with high confidence">
            <a:extLst>
              <a:ext uri="{FF2B5EF4-FFF2-40B4-BE49-F238E27FC236}">
                <a16:creationId xmlns:a16="http://schemas.microsoft.com/office/drawing/2014/main" id="{89E3DF02-7E91-40E6-8D4D-F1E12056F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013" y="5641383"/>
            <a:ext cx="729402" cy="1087750"/>
          </a:xfrm>
          <a:prstGeom prst="rect">
            <a:avLst/>
          </a:prstGeom>
        </p:spPr>
      </p:pic>
    </p:spTree>
    <p:extLst>
      <p:ext uri="{BB962C8B-B14F-4D97-AF65-F5344CB8AC3E}">
        <p14:creationId xmlns:p14="http://schemas.microsoft.com/office/powerpoint/2010/main" val="317410523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Force Qld PowerPoint Template V2 [2021]" id="{6B2BDC50-C1AC-2642-B824-17B49BEF668E}" vid="{8B377D5D-3DAF-F14B-B034-8BE76C9612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93995c-2f59-466d-9065-fa6c9c5410b5">
      <UserInfo>
        <DisplayName>Georgie Somerset</DisplayName>
        <AccountId>27</AccountId>
        <AccountType/>
      </UserInfo>
      <UserInfo>
        <DisplayName>Noel Brinsmead</DisplayName>
        <AccountId>30</AccountId>
        <AccountType/>
      </UserInfo>
    </SharedWithUsers>
    <lcf76f155ced4ddcb4097134ff3c332f xmlns="e725aea2-ffec-466e-8318-5ef182e89a10">
      <Terms xmlns="http://schemas.microsoft.com/office/infopath/2007/PartnerControls"/>
    </lcf76f155ced4ddcb4097134ff3c332f>
    <TaxCatchAll xmlns="45ab7314-6ee2-4801-b2cf-a27306d55ce5" xsi:nil="true"/>
    <MediaLengthInSeconds xmlns="e725aea2-ffec-466e-8318-5ef182e89a1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3A1BDB9696044E816CAD87028809BF" ma:contentTypeVersion="15" ma:contentTypeDescription="Create a new document." ma:contentTypeScope="" ma:versionID="663c81b6b37f08f082d4f21726d788aa">
  <xsd:schema xmlns:xsd="http://www.w3.org/2001/XMLSchema" xmlns:xs="http://www.w3.org/2001/XMLSchema" xmlns:p="http://schemas.microsoft.com/office/2006/metadata/properties" xmlns:ns2="e725aea2-ffec-466e-8318-5ef182e89a10" xmlns:ns3="45ab7314-6ee2-4801-b2cf-a27306d55ce5" xmlns:ns4="3a93995c-2f59-466d-9065-fa6c9c5410b5" targetNamespace="http://schemas.microsoft.com/office/2006/metadata/properties" ma:root="true" ma:fieldsID="0a2fc59aee37181cbd0980fd48f8d5be" ns2:_="" ns3:_="" ns4:_="">
    <xsd:import namespace="e725aea2-ffec-466e-8318-5ef182e89a10"/>
    <xsd:import namespace="45ab7314-6ee2-4801-b2cf-a27306d55ce5"/>
    <xsd:import namespace="3a93995c-2f59-466d-9065-fa6c9c5410b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25aea2-ffec-466e-8318-5ef182e89a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882f032-dad1-41cf-a60f-97869fdaafa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ab7314-6ee2-4801-b2cf-a27306d55ce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0c6c18b-575a-427f-afd5-584954fc6252}" ma:internalName="TaxCatchAll" ma:showField="CatchAllData" ma:web="3a93995c-2f59-466d-9065-fa6c9c5410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93995c-2f59-466d-9065-fa6c9c5410b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CB02F0-4EB4-4D5A-8C59-3F97B7FC6824}">
  <ds:schemaRefs>
    <ds:schemaRef ds:uri="http://schemas.microsoft.com/office/2006/metadata/properties"/>
    <ds:schemaRef ds:uri="http://schemas.microsoft.com/office/infopath/2007/PartnerControls"/>
    <ds:schemaRef ds:uri="5c518f3b-c523-4cdd-8787-97e218ef8a35"/>
    <ds:schemaRef ds:uri="10ca2ec3-5e59-4ce7-9f83-5874689d78c3"/>
    <ds:schemaRef ds:uri="3a93995c-2f59-466d-9065-fa6c9c5410b5"/>
    <ds:schemaRef ds:uri="e725aea2-ffec-466e-8318-5ef182e89a10"/>
    <ds:schemaRef ds:uri="45ab7314-6ee2-4801-b2cf-a27306d55ce5"/>
  </ds:schemaRefs>
</ds:datastoreItem>
</file>

<file path=customXml/itemProps2.xml><?xml version="1.0" encoding="utf-8"?>
<ds:datastoreItem xmlns:ds="http://schemas.openxmlformats.org/officeDocument/2006/customXml" ds:itemID="{81256D03-73AF-4EF5-B9DA-696DDAF62980}">
  <ds:schemaRefs>
    <ds:schemaRef ds:uri="http://schemas.microsoft.com/sharepoint/v3/contenttype/forms"/>
  </ds:schemaRefs>
</ds:datastoreItem>
</file>

<file path=customXml/itemProps3.xml><?xml version="1.0" encoding="utf-8"?>
<ds:datastoreItem xmlns:ds="http://schemas.openxmlformats.org/officeDocument/2006/customXml" ds:itemID="{3AE9D7BB-CD1B-4164-94C1-CAC2C04CD0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25aea2-ffec-466e-8318-5ef182e89a10"/>
    <ds:schemaRef ds:uri="45ab7314-6ee2-4801-b2cf-a27306d55ce5"/>
    <ds:schemaRef ds:uri="3a93995c-2f59-466d-9065-fa6c9c5410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AgForce Qld PowerPoint Template V2 [2021]</Template>
  <TotalTime>1949</TotalTime>
  <Words>2028</Words>
  <Application>Microsoft Office PowerPoint</Application>
  <PresentationFormat>Widescreen</PresentationFormat>
  <Paragraphs>172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Your role in the Chain of Responsibility</vt:lpstr>
      <vt:lpstr>PowerPoint Presentation</vt:lpstr>
      <vt:lpstr>PowerPoint Presentation</vt:lpstr>
      <vt:lpstr>Executive Duty to Exercise Due Diligence      s26D Heavy Vehicle National Law </vt:lpstr>
      <vt:lpstr>Executive Duty to Exercise Due Diligence      s26D Heavy Vehicle National Law </vt:lpstr>
      <vt:lpstr>10 defined CoR functions</vt:lpstr>
      <vt:lpstr>What is Reasonably Practicable?</vt:lpstr>
      <vt:lpstr>What is your duty and how do you fit in?  - Each party has the same duty (to ensure the safety of heavy vehicles), what is required of each of them to discharge the duty will differ.  - Depends on the extent of a business’s influence and control of a matter - Duty may be shared with others, but not diminished. It reflects the level of control and influence you have.  </vt:lpstr>
      <vt:lpstr>Primary Producer obligation in CoR who owns / operates heavy vehicle:  The most relevant areas of responsibility for you as a primary producer will include:  - what and how much is loaded onto the vehicle, how the weight is distributed and how the load is restrained  - that the vehicle is fit for purpose, mechanically safe and legally able to be used on a road  - that the driver, who may be you, is not tired and doesn’t work longer than allowed by law  - that you understand the safety risks your activities pose to the transport task, including packing goods for transport, scheduling travel and delivery times, and the impacts of delays in loading and unloading trucks  - that you avoid requests, instructions, requirements or demands that may influence the driver to speed or drive while fatigued — whether written in a contract or made verbally. </vt:lpstr>
      <vt:lpstr>Primary Producer obligation in CoR who contracts heavy vehicle transport services:  Consult your provider to ensure any safety risks are understood and steps are taken to mitigate those risks. Some relevant areas of responsibility for you as a primary producer may include:  - avoiding requests, instructions, requirements or demands that may influence the driver to speed or drive while fatigued — whether written in a contract or made verbally  - ensuring stock or loads are ready to load on time so that a driver is not unduly delayed and pressured to speed or exceed fatigue hours  - taking account of effluent production when preparing livestock for transportation  - ensuring safe access, while on your property, for heavy vehicles and drivers, and advising them of relevant local knowledge  - ensuring you consult with your transporter and other parties in the chain when setting timeframes for pickup and delivery  -  use operators that provide safe and compliant transport activities. </vt:lpstr>
      <vt:lpstr>Map your transport activities</vt:lpstr>
      <vt:lpstr>PowerPoint Presentation</vt:lpstr>
      <vt:lpstr>PowerPoint Presentation</vt:lpstr>
      <vt:lpstr>PowerPoint Presentation</vt:lpstr>
      <vt:lpstr>PowerPoint Presentation</vt:lpstr>
      <vt:lpstr>Signs of Impairment / Fatigue</vt:lpstr>
      <vt:lpstr>Safety Management System</vt:lpstr>
      <vt:lpstr>nhvr.gov.au</vt:lpstr>
      <vt:lpstr>MLA Fit to Load</vt:lpstr>
      <vt:lpstr>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AGFORCE TITLE SLIDE 1</dc:title>
  <dc:creator>Ruth Thompson</dc:creator>
  <cp:lastModifiedBy>Ruth Thompson</cp:lastModifiedBy>
  <cp:revision>380</cp:revision>
  <dcterms:created xsi:type="dcterms:W3CDTF">2024-02-21T21:56:18Z</dcterms:created>
  <dcterms:modified xsi:type="dcterms:W3CDTF">2025-11-07T03:18:38Z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0x010100983A1BDB9696044E816CAD87028809BF</vt:lpwstr>
  </property>
  <property fmtid="{D5CDD505-2E9C-101B-9397-08002B2CF9AE}" pid="3" name="Order">
    <vt:lpwstr>17900.0000000000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